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7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01" r:id="rId15"/>
    <p:sldId id="296" r:id="rId16"/>
    <p:sldId id="303" r:id="rId17"/>
    <p:sldId id="306" r:id="rId18"/>
    <p:sldId id="304" r:id="rId19"/>
    <p:sldId id="305" r:id="rId20"/>
    <p:sldId id="307" r:id="rId21"/>
    <p:sldId id="297" r:id="rId22"/>
    <p:sldId id="308" r:id="rId23"/>
    <p:sldId id="299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B8A1"/>
    <a:srgbClr val="FF5200"/>
    <a:srgbClr val="62BFB9"/>
    <a:srgbClr val="01257C"/>
    <a:srgbClr val="B4E5E4"/>
    <a:srgbClr val="CAFAF9"/>
    <a:srgbClr val="131F38"/>
    <a:srgbClr val="1E30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572DDC-6EB9-31F5-AC85-D37AC928EF66}" v="142" dt="2025-04-09T13:43:00.287"/>
    <p1510:client id="{0C1BD126-6AF2-3C59-F54B-0BF6A8D37FCC}" v="1" dt="2025-04-08T11:17:31.952"/>
    <p1510:client id="{0D05CA41-C7A0-C4EE-B48E-1ABBC910FB42}" v="110" dt="2025-04-09T10:15:59.605"/>
    <p1510:client id="{130DAC2A-B593-FD4F-C532-1CAFDBD126E8}" v="312" dt="2025-04-09T09:06:12.492"/>
    <p1510:client id="{2A952E67-90D4-5DED-E071-CCA3FA22AC62}" v="1193" dt="2025-04-08T08:29:25.269"/>
    <p1510:client id="{2BED242D-F696-436C-9492-895F67384ABA}" v="140" dt="2025-04-08T11:14:10.462"/>
    <p1510:client id="{3C37994B-4113-281D-63FD-F5E3F23AEFDE}" v="210" dt="2025-04-09T08:19:37.059"/>
    <p1510:client id="{3D17606F-A2B4-9791-87FE-F92BD32FDA1F}" v="86" dt="2025-04-08T10:58:26.158"/>
    <p1510:client id="{3DBEC0D1-A9CC-EB46-9C0A-B7504AC51B3C}" v="56" dt="2025-04-08T13:26:12.615"/>
    <p1510:client id="{42EE205A-DBCE-B380-0282-809B2389EE5D}" v="515" dt="2025-04-09T10:52:11.916"/>
    <p1510:client id="{559988CF-6FF7-A646-6849-0DDBC3733DAC}" v="352" dt="2025-04-08T12:58:22.932"/>
    <p1510:client id="{5881AF32-23B4-E0A3-029D-ED6861364003}" v="881" dt="2025-04-09T12:21:09.441"/>
    <p1510:client id="{64FFBF2D-D23C-BE5E-D322-66475B93CC61}" v="54" dt="2025-04-09T12:30:51.727"/>
    <p1510:client id="{83111CB2-B737-9326-DC4F-736A528A6A92}" v="50" dt="2025-04-08T06:16:18.805"/>
    <p1510:client id="{87879483-A951-E77B-36AF-E0F58B45C0A1}" v="37" dt="2025-04-09T13:24:41.481"/>
    <p1510:client id="{907C1206-CA3B-B022-F518-29A82D375FB5}" v="4" dt="2025-04-08T09:33:52.935"/>
    <p1510:client id="{962AEFC8-2BBA-6A09-A814-AD6E7E294376}" v="75" dt="2025-04-09T07:14:07.780"/>
    <p1510:client id="{9E373C82-0185-06AB-C3E0-DE72A852A89E}" v="244" dt="2025-04-09T09:42:50.658"/>
    <p1510:client id="{A6FC2E16-9413-4E55-DD5D-1777643550FA}" v="4" dt="2025-04-08T11:27:50.865"/>
    <p1510:client id="{B2DAA7D3-4E32-D75E-3B4A-3CD760AD89E6}" v="32" dt="2025-04-09T12:50:31.003"/>
    <p1510:client id="{BCAC7D3E-F278-2E82-4998-0D4ACFB16267}" v="31" dt="2025-04-08T10:55:39.704"/>
    <p1510:client id="{C5191FDB-F4D8-0F05-5325-4E1FC0EE52CF}" v="936" dt="2025-04-08T13:02:30.790"/>
    <p1510:client id="{C8A44281-7A41-0021-865D-53974041BA6C}" v="1" dt="2025-04-08T13:22:38.825"/>
    <p1510:client id="{D39BC05D-A70E-CC26-297C-8586A6544FDE}" v="172" dt="2025-04-09T08:28:57.898"/>
    <p1510:client id="{EC8D599C-C186-FDF8-DFA0-FDBB35A7502D}" v="94" dt="2025-04-09T06:45:44.873"/>
    <p1510:client id="{F1C8855C-2364-9B4F-C831-ADFC71912B2D}" v="246" dt="2025-04-08T09:58:49.067"/>
    <p1510:client id="{F5D8CF01-0E2A-AB12-C3EC-40DBF6533052}" v="84" dt="2025-04-09T14:56:58.9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422C-80FC-5970-C6EE-2316CB498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C02CBB-37E6-9F5B-3F00-82ACC78D1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13DA7-5FED-6C91-AEEE-C7E30C365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6D93B-E491-A72E-D52E-CBEA2CDE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DA483-2FCD-69DE-4B45-0CFDAF07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8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F49A-76FE-FB2B-4EE8-3F8EE8E69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30538-0F67-4168-21AF-E96C8365C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B6ED-1EBD-E46A-8BA0-7E24BED3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4147A-7893-AC10-AF79-AE956BD8C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8C609-CE16-325A-D611-CC5C17F6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1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A146A-04ED-6696-E622-AA343869E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42996-3FCD-7A26-EA22-33AA552C4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F463-05AD-EFAA-2680-FE2D15B77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35D1-686F-2186-4425-01F52BF7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22244-3928-ED7C-439C-3C4D6450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559C7-9682-0CDF-1CF6-F06AD44D4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53676-ECAA-B44B-AD99-75EE3BA5C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043FD-7CEC-28DC-E4EF-E9FD656D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25471-273F-01BC-CF8A-E5E9754C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45B78-3279-8175-A446-63A20220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2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4352-5340-A81C-3EC5-2A5F142A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29042-7D66-7523-4944-D5640945E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A9826-4A48-0578-591D-29ABC84D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1DD8B-ED75-3947-77FF-78CB9A86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A3E01-B026-1AB7-9688-94E49D8F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9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89786-2DF3-7F69-835E-A5E8BB9E7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A2E96-400F-CB56-2527-8BB047D17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29FB8-EA13-A22C-3473-A389B6249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711F7-7FC4-7D13-0DD2-5AAFDA03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1C0AB-3FB9-88DB-6001-F7243DE7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F1E660-C449-92DC-AD23-CBCD52F3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5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C2686-351D-76B1-4280-D9DDC787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F1C45-47EB-D145-6EAF-6CF4415B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889AE-EA2D-E3DF-DCE2-C7AC5B484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B1CEC5-13EE-C836-A4EE-C4B71C8A1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3A0FE2-E2DC-0A0C-6FDB-DF219C0ECD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919EE1-3F92-991D-014D-60FAFBB2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F731C-3246-E488-8B72-E74A663D7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DC3FF3-81F1-DC5F-5D22-EB9D821AC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7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E8E3-6E25-BE27-7A09-CB86C975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DD8783-477A-009A-EACB-8F4D54D59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63EEC-3B84-0AB6-6DA8-C763A2B0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2FC6A-BC3D-1519-2A3E-544FE7A97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65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2A3AD-33F5-CBEE-16B2-3F45AB7B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C08DA-FF92-8181-10F7-3413C646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4DF21-5E86-766F-13FD-B0CC9DEAE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2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B9E6-CAA1-CBB3-1EA3-941A652B5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5D4D8-98B9-3FEB-5B75-9D0D56565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C59BB-7DB5-5728-DD35-EDE02BA45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E28FC-3ADC-98D3-DD76-73AA4910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12F19-2612-8335-1C53-D49E0C19F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E3F2D-6C4B-FA19-EA2B-DE999D23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9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DAC2-9D50-7582-8353-04DD2A8C9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71730E-B8AB-E4B4-8CA1-C355FC0E1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24021-F5E6-D36A-10A1-C211E9424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A482-3349-597A-73D1-BBFB90ADB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F8F12-28BC-D374-EC8A-67847591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45CF5-02AA-1F9C-7366-E5C2BF69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2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9A40B6-6579-E91C-0051-736A7199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033B2-5B33-2776-13B9-70D654E24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D88CD-7913-F594-6BE7-F90EAC9D22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81D54-7E81-6147-BB96-73E1308E926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0C0CD-21D1-DC01-50D5-90B63042F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BE907-BC30-A6DB-FE7D-3E6CD264C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7226BE-CE7F-5147-93E2-E70827DED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9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hawna.serio@triyam.com" TargetMode="External"/><Relationship Id="rId5" Type="http://schemas.openxmlformats.org/officeDocument/2006/relationships/hyperlink" Target="mailto:sudhakar@triyam.com" TargetMode="External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62277E6-5814-F000-2303-5AAE906F0F06}"/>
              </a:ext>
            </a:extLst>
          </p:cNvPr>
          <p:cNvGrpSpPr/>
          <p:nvPr/>
        </p:nvGrpSpPr>
        <p:grpSpPr>
          <a:xfrm>
            <a:off x="-1251919" y="0"/>
            <a:ext cx="12934072" cy="6858000"/>
            <a:chOff x="-743919" y="0"/>
            <a:chExt cx="12934072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E426E17-1205-6E8D-F970-58819FDB4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43919" y="0"/>
              <a:ext cx="11558427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44792D-92AF-FD9B-1179-2E2D7FDA55A8}"/>
                </a:ext>
              </a:extLst>
            </p:cNvPr>
            <p:cNvSpPr/>
            <p:nvPr/>
          </p:nvSpPr>
          <p:spPr>
            <a:xfrm>
              <a:off x="8934709" y="5282"/>
              <a:ext cx="3255444" cy="67637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0C4681A-3365-CE65-3F7B-5C5F8A67C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292" y="2783156"/>
            <a:ext cx="5889094" cy="1541584"/>
          </a:xfrm>
        </p:spPr>
        <p:txBody>
          <a:bodyPr anchor="t">
            <a:noAutofit/>
          </a:bodyPr>
          <a:lstStyle/>
          <a:p>
            <a:pPr algn="l"/>
            <a:r>
              <a:rPr lang="en-US" sz="3600">
                <a:solidFill>
                  <a:srgbClr val="62BFB9"/>
                </a:solidFill>
                <a:ea typeface="+mj-lt"/>
                <a:cs typeface="Bangla MN" pitchFamily="2" charset="0"/>
              </a:rPr>
              <a:t>Beyond the Data Deluge: </a:t>
            </a:r>
            <a:r>
              <a:rPr lang="en-US" sz="3600">
                <a:solidFill>
                  <a:srgbClr val="01257C"/>
                </a:solidFill>
                <a:ea typeface="+mj-lt"/>
                <a:cs typeface="Bangla MN" pitchFamily="2" charset="0"/>
              </a:rPr>
              <a:t>Practical Solutions for Healthcare IT Leaders</a:t>
            </a:r>
            <a:endParaRPr lang="en-US" sz="3600">
              <a:solidFill>
                <a:srgbClr val="01257C"/>
              </a:solidFill>
              <a:cs typeface="Bangla MN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46681BC-9C22-5280-C886-FBE50A4D4477}"/>
              </a:ext>
            </a:extLst>
          </p:cNvPr>
          <p:cNvSpPr txBox="1">
            <a:spLocks/>
          </p:cNvSpPr>
          <p:nvPr/>
        </p:nvSpPr>
        <p:spPr>
          <a:xfrm>
            <a:off x="9200682" y="6255774"/>
            <a:ext cx="2034140" cy="228807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err="1">
                <a:solidFill>
                  <a:srgbClr val="62BFB9"/>
                </a:solidFill>
                <a:latin typeface="PT Sans" panose="020B0503020203020204" pitchFamily="34" charset="77"/>
              </a:rPr>
              <a:t>www.triyam.com</a:t>
            </a:r>
            <a:endParaRPr lang="en-US" sz="1800">
              <a:solidFill>
                <a:srgbClr val="62BFB9"/>
              </a:solidFill>
              <a:latin typeface="PT Sans" panose="020B0503020203020204" pitchFamily="34" charset="77"/>
            </a:endParaRPr>
          </a:p>
        </p:txBody>
      </p:sp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E63338B3-4475-846C-8686-9CC66346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2889" y="0"/>
            <a:ext cx="3276050" cy="13678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DA8D0CF-16AD-88D9-1DF9-4ADC84212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3787" y="6255774"/>
            <a:ext cx="362746" cy="36274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059D07B-D632-762E-7773-AA15281527F7}"/>
              </a:ext>
            </a:extLst>
          </p:cNvPr>
          <p:cNvGrpSpPr/>
          <p:nvPr/>
        </p:nvGrpSpPr>
        <p:grpSpPr>
          <a:xfrm>
            <a:off x="580" y="6772565"/>
            <a:ext cx="12191337" cy="86117"/>
            <a:chOff x="645705" y="6573349"/>
            <a:chExt cx="10893780" cy="861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FF59E5-699F-BC08-EFF0-0554EB640169}"/>
                </a:ext>
              </a:extLst>
            </p:cNvPr>
            <p:cNvSpPr/>
            <p:nvPr/>
          </p:nvSpPr>
          <p:spPr>
            <a:xfrm>
              <a:off x="645705" y="6573349"/>
              <a:ext cx="2723848" cy="86117"/>
            </a:xfrm>
            <a:prstGeom prst="rect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6834DA-5041-7FB3-BD08-21342D516E53}"/>
                </a:ext>
              </a:extLst>
            </p:cNvPr>
            <p:cNvSpPr/>
            <p:nvPr/>
          </p:nvSpPr>
          <p:spPr>
            <a:xfrm>
              <a:off x="3366619" y="6573349"/>
              <a:ext cx="2723848" cy="86117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6982C1-4B26-D492-CD84-EE64B967FBDB}"/>
                </a:ext>
              </a:extLst>
            </p:cNvPr>
            <p:cNvSpPr/>
            <p:nvPr/>
          </p:nvSpPr>
          <p:spPr>
            <a:xfrm>
              <a:off x="6091129" y="6573349"/>
              <a:ext cx="2723848" cy="86117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4C446B-E70D-0E32-E47D-4F0D6B5B8AB9}"/>
                </a:ext>
              </a:extLst>
            </p:cNvPr>
            <p:cNvSpPr/>
            <p:nvPr/>
          </p:nvSpPr>
          <p:spPr>
            <a:xfrm>
              <a:off x="8815637" y="6573349"/>
              <a:ext cx="2723848" cy="86117"/>
            </a:xfrm>
            <a:prstGeom prst="rect">
              <a:avLst/>
            </a:prstGeom>
            <a:solidFill>
              <a:srgbClr val="1E30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148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0F5D6-F993-0FDC-6B92-FA42026EC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8399B8-136A-4A89-3CAD-F2FA07D9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BD22924-5508-FDA5-A2F3-4A86B06EA987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41B03FF-B87E-F19F-FF8C-EBDD2881E062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68AEBD-A684-BD87-C43A-1DB3F28A6B71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6B631B-996E-AF86-FBBF-3F931D0F4C29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Where is the data deluge coming from?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ED9F280-E293-98E4-E20D-2B5D39186494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03C0E-C892-52CD-1B67-27E98B0A5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0C4B4B2-B003-184B-E3EC-EAC30EFA2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6E830C-6156-EB4D-9FB3-9379C646200E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09E2E-8D99-A0CC-8DDB-FB839F4D3ED1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62548DE-FC34-5E24-4954-299BE6215980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3419AE-F4A0-7BEB-4755-D2954501A18B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6407A0-CFAA-8B05-6FA8-460607ADE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EEB67BA-40E4-860E-AB29-59129CF67EB0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D9EC66-3B02-3893-39C9-8BC5655E27A8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3BBC973-7DCA-FEBC-D713-FB2AD53CE7CC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609EAB5-9FA3-4FAB-0179-F554D482965A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4ADE9B1F-CF91-2F3D-F90E-A74F66D62B27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274D9-0E6A-50E9-C427-8F7F65CBB90F}"/>
              </a:ext>
            </a:extLst>
          </p:cNvPr>
          <p:cNvSpPr txBox="1"/>
          <p:nvPr/>
        </p:nvSpPr>
        <p:spPr>
          <a:xfrm>
            <a:off x="4386932" y="5055434"/>
            <a:ext cx="266489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Wearable devices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E23DEE-507C-5AE9-769F-826AB04FC597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0DDB5B-9EAA-6BC8-FD12-527C7A6EE955}"/>
              </a:ext>
            </a:extLst>
          </p:cNvPr>
          <p:cNvSpPr txBox="1"/>
          <p:nvPr/>
        </p:nvSpPr>
        <p:spPr>
          <a:xfrm>
            <a:off x="6443662" y="3429000"/>
            <a:ext cx="20193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rgbClr val="45B0E1"/>
                </a:solidFill>
              </a:rPr>
              <a:t>Sources of Healthcare Data</a:t>
            </a:r>
            <a:endParaRPr lang="en-US">
              <a:solidFill>
                <a:srgbClr val="45B0E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1DA91B-3446-6164-B351-53513DC860E4}"/>
              </a:ext>
            </a:extLst>
          </p:cNvPr>
          <p:cNvSpPr txBox="1"/>
          <p:nvPr/>
        </p:nvSpPr>
        <p:spPr>
          <a:xfrm>
            <a:off x="5324475" y="1171575"/>
            <a:ext cx="8620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EHRs​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EFCDE-AAC5-BA08-58D4-669304F4BA0C}"/>
              </a:ext>
            </a:extLst>
          </p:cNvPr>
          <p:cNvSpPr txBox="1"/>
          <p:nvPr/>
        </p:nvSpPr>
        <p:spPr>
          <a:xfrm>
            <a:off x="5219700" y="5491163"/>
            <a:ext cx="18859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HIEs, and patient &amp; provider portals​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864FE6-D445-0E80-6ADD-239AD539ADDC}"/>
              </a:ext>
            </a:extLst>
          </p:cNvPr>
          <p:cNvSpPr txBox="1"/>
          <p:nvPr/>
        </p:nvSpPr>
        <p:spPr>
          <a:xfrm>
            <a:off x="4386262" y="1719263"/>
            <a:ext cx="16811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Medical imaging​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6EC866-6B5F-0A00-3090-FCAF8063B55E}"/>
              </a:ext>
            </a:extLst>
          </p:cNvPr>
          <p:cNvSpPr txBox="1"/>
          <p:nvPr/>
        </p:nvSpPr>
        <p:spPr>
          <a:xfrm>
            <a:off x="3848100" y="2166937"/>
            <a:ext cx="19335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Networked medical devices​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3AA8C7-0C48-A5F9-9BD4-3B44EC7853FE}"/>
              </a:ext>
            </a:extLst>
          </p:cNvPr>
          <p:cNvSpPr txBox="1"/>
          <p:nvPr/>
        </p:nvSpPr>
        <p:spPr>
          <a:xfrm>
            <a:off x="3700462" y="2838450"/>
            <a:ext cx="17049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Payer records​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C216EE-E203-40DA-CF25-70DD0A934813}"/>
              </a:ext>
            </a:extLst>
          </p:cNvPr>
          <p:cNvSpPr txBox="1"/>
          <p:nvPr/>
        </p:nvSpPr>
        <p:spPr>
          <a:xfrm>
            <a:off x="3633787" y="3400425"/>
            <a:ext cx="164306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Pharma research​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B652A4-283B-216D-255A-9EA3E33BA84F}"/>
              </a:ext>
            </a:extLst>
          </p:cNvPr>
          <p:cNvSpPr txBox="1"/>
          <p:nvPr/>
        </p:nvSpPr>
        <p:spPr>
          <a:xfrm>
            <a:off x="3829050" y="3938588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Genomics​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0E1A5A-D3E7-C0AD-16B6-C5470AFD4BD0}"/>
              </a:ext>
            </a:extLst>
          </p:cNvPr>
          <p:cNvSpPr txBox="1"/>
          <p:nvPr/>
        </p:nvSpPr>
        <p:spPr>
          <a:xfrm>
            <a:off x="3905250" y="4381500"/>
            <a:ext cx="169068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cs typeface="Arial"/>
              </a:rPr>
              <a:t>Remote patient monitoring​</a:t>
            </a: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202FD2-F245-828E-ED7B-AB593FF00E03}"/>
              </a:ext>
            </a:extLst>
          </p:cNvPr>
          <p:cNvSpPr txBox="1"/>
          <p:nvPr/>
        </p:nvSpPr>
        <p:spPr>
          <a:xfrm>
            <a:off x="9834073" y="5858231"/>
            <a:ext cx="240169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Source</a:t>
            </a:r>
            <a:r>
              <a:rPr lang="en-US" sz="1000"/>
              <a:t> </a:t>
            </a:r>
            <a:br>
              <a:rPr lang="en-US" sz="1000"/>
            </a:br>
            <a:r>
              <a:rPr lang="en-US" sz="1000"/>
              <a:t>1. </a:t>
            </a:r>
            <a:r>
              <a:rPr lang="en-US" sz="1000">
                <a:ea typeface="+mn-lt"/>
                <a:cs typeface="+mn-lt"/>
              </a:rPr>
              <a:t>American Hospital Association Report</a:t>
            </a:r>
            <a:endParaRPr lang="en-US" sz="1000"/>
          </a:p>
          <a:p>
            <a:r>
              <a:rPr lang="en-US" sz="1000"/>
              <a:t>2. Executive Levels: Industry Insights</a:t>
            </a:r>
          </a:p>
        </p:txBody>
      </p:sp>
    </p:spTree>
    <p:extLst>
      <p:ext uri="{BB962C8B-B14F-4D97-AF65-F5344CB8AC3E}">
        <p14:creationId xmlns:p14="http://schemas.microsoft.com/office/powerpoint/2010/main" val="90797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93DD6-9676-2180-A16F-23CC39516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FF091B3-E745-980E-C5A0-2268093A414D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0379C2-31E9-88CA-4CE8-AE9518515F1A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821A23F-9647-7BCD-9E51-009F8060F70C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204281-F847-ABEE-7886-2C9C4831DEF0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Poll Question #2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82D4447-B262-2C3C-07EF-68DC5B7E9F4E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203E8-650A-EC98-02F6-6C23D1CD0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0EF31C-E737-922A-0FC6-F32941D7C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1A9597-543A-9F3C-F0B3-628B2FB9F7F9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A5EE21-A708-FDB0-DA2C-F023D8E94093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995BBD-E503-5BB3-20F0-6C34C9CB34DA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529DD3-F043-C3BC-1783-CE5B68E6637A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7C326A-0F42-CFA0-3664-AC51150A2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77C1686-2FB6-43FF-ECDD-AE2257343B38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BDA7F68-DBEF-5473-6803-F5FF74EFB22C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3A36D9-CC61-CEE0-D105-949B990BD4A7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B2FD0F-166B-62E8-1F06-3B63BB248B09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60299C64-035D-5498-4838-0C62E2CD72F5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658429-6A0D-3BB0-0320-1C4295FD9459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D160D17-E5FD-92A5-B59F-337A4302F082}"/>
              </a:ext>
            </a:extLst>
          </p:cNvPr>
          <p:cNvSpPr txBox="1"/>
          <p:nvPr/>
        </p:nvSpPr>
        <p:spPr>
          <a:xfrm>
            <a:off x="1157957" y="1883609"/>
            <a:ext cx="5589070" cy="36933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+mn-lt"/>
                <a:cs typeface="+mn-lt"/>
              </a:rPr>
              <a:t>Which Area of Healthcare Data Growth Feels Most Unmanageable for Your Organization Right Now?</a:t>
            </a:r>
            <a:endParaRPr lang="en-US" b="1"/>
          </a:p>
          <a:p>
            <a:endParaRPr lang="en-US"/>
          </a:p>
          <a:p>
            <a:r>
              <a:rPr lang="en-US" i="1">
                <a:ea typeface="+mn-lt"/>
                <a:cs typeface="+mn-lt"/>
              </a:rPr>
              <a:t>(Unlike the last poll, there’s no right or wrong answer—this one is all about your organization and your reality.)</a:t>
            </a:r>
            <a:endParaRPr lang="en-US" i="1"/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You may select more than one option:</a:t>
            </a:r>
            <a:endParaRPr lang="en-US"/>
          </a:p>
          <a:p>
            <a:endParaRPr lang="en-US"/>
          </a:p>
          <a:p>
            <a:r>
              <a:rPr lang="en-US">
                <a:ea typeface="+mn-lt"/>
                <a:cs typeface="+mn-lt"/>
              </a:rPr>
              <a:t>📸 Imaging and video data</a:t>
            </a:r>
            <a:endParaRPr lang="en-US"/>
          </a:p>
          <a:p>
            <a:r>
              <a:rPr lang="en-US">
                <a:ea typeface="+mn-lt"/>
                <a:cs typeface="+mn-lt"/>
              </a:rPr>
              <a:t>⌚ Wearables and remote monitoring</a:t>
            </a:r>
            <a:endParaRPr lang="en-US"/>
          </a:p>
          <a:p>
            <a:r>
              <a:rPr lang="en-US">
                <a:ea typeface="+mn-lt"/>
                <a:cs typeface="+mn-lt"/>
              </a:rPr>
              <a:t>📝 EHR and clinical notes overload</a:t>
            </a:r>
            <a:endParaRPr lang="en-US"/>
          </a:p>
          <a:p>
            <a:r>
              <a:rPr lang="en-US">
                <a:ea typeface="+mn-lt"/>
                <a:cs typeface="+mn-lt"/>
              </a:rPr>
              <a:t>🔗 Integration across disparate systems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🔒 Security risks and dark web threats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36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AE3C-E447-D3CC-DB06-47A63520B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DD2AD82-9BFF-1223-2E5D-B0A7BA7A9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462" y="1033463"/>
            <a:ext cx="3399759" cy="3819526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BCA0592-65C1-E69A-AA8F-9E4CC262D0E7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2DC5FD9-BAB7-99FF-4582-5D6ACFA1EC67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B3F30C9-DF91-E546-7909-09A12DCA2AC7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DAF11C-B6C6-6E66-80F2-CEC75EE10281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How do we manage this?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C08CC271-1E1D-B0DC-5825-CA1701E42F61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15F686-9AE3-0FBB-EF0A-C603C5B85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0D0521-F9D3-5FB9-CD1F-74BFD664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A68513-EE68-3BD3-AB9F-759C2791D115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C0A0E8-95FC-DDDF-061C-66A51AF37C03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DF6F0-5802-34B7-B326-59AC88322056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631ADEB-690D-9D87-8B5B-FD2BEB7A3EEE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5BF79C-7BF0-4297-F65D-B51B9A649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280507-DFC6-4EB6-B0E5-57910975E64B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73A1D3-1D80-BC98-3536-7C60329B7342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4779642-F415-321A-1E2F-36024A9F1D87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D0AD0D-3186-C28C-F72D-692C2B3293C5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19268CE-43E5-065C-8479-F1E541666B68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D1DC6F-1BCC-A661-4EF9-492012DE2D91}"/>
              </a:ext>
            </a:extLst>
          </p:cNvPr>
          <p:cNvSpPr txBox="1"/>
          <p:nvPr/>
        </p:nvSpPr>
        <p:spPr>
          <a:xfrm>
            <a:off x="4612480" y="2159468"/>
            <a:ext cx="233774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ea typeface="+mn-lt"/>
                <a:cs typeface="+mn-lt"/>
              </a:rPr>
              <a:t>Industry best</a:t>
            </a:r>
            <a:endParaRPr lang="en-US" sz="2000" b="1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2000" b="1">
                <a:solidFill>
                  <a:srgbClr val="0070C0"/>
                </a:solidFill>
                <a:ea typeface="+mn-lt"/>
                <a:cs typeface="+mn-lt"/>
              </a:rPr>
              <a:t>practices for</a:t>
            </a:r>
            <a:endParaRPr lang="en-US" sz="2000" b="1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2000" b="1">
                <a:solidFill>
                  <a:srgbClr val="0070C0"/>
                </a:solidFill>
                <a:ea typeface="+mn-lt"/>
                <a:cs typeface="+mn-lt"/>
              </a:rPr>
              <a:t>managing data</a:t>
            </a:r>
            <a:endParaRPr lang="en-US" sz="2000" b="1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2000" b="1">
                <a:solidFill>
                  <a:srgbClr val="0070C0"/>
                </a:solidFill>
                <a:ea typeface="+mn-lt"/>
                <a:cs typeface="+mn-lt"/>
              </a:rPr>
              <a:t>are endless</a:t>
            </a:r>
            <a:endParaRPr lang="en-US" sz="2000" b="1"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24F993-924A-FA39-C507-64F047E7EBB9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A368F7-99BB-8E00-946B-2CB7EACB7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75" y="4385474"/>
            <a:ext cx="8610600" cy="12684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4697E2-F0F9-30CD-08CC-9A7EFC3640FD}"/>
              </a:ext>
            </a:extLst>
          </p:cNvPr>
          <p:cNvSpPr txBox="1"/>
          <p:nvPr/>
        </p:nvSpPr>
        <p:spPr>
          <a:xfrm>
            <a:off x="2366962" y="4748213"/>
            <a:ext cx="78581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FF"/>
                </a:solidFill>
              </a:rPr>
              <a:t>You Can’t Do It All — Pick Smart, Practical Solutions​</a:t>
            </a:r>
          </a:p>
        </p:txBody>
      </p:sp>
    </p:spTree>
    <p:extLst>
      <p:ext uri="{BB962C8B-B14F-4D97-AF65-F5344CB8AC3E}">
        <p14:creationId xmlns:p14="http://schemas.microsoft.com/office/powerpoint/2010/main" val="78365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8A933-2E0B-A63A-56F6-4B66D2B1F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C5A45F0-95C9-BC7E-6E7D-BB3DEC87D0BB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397B2B4-8AA6-8309-BBDA-0CDFEEE39CC3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E962023-E0D5-1337-E83F-1300EAFA2182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5CF268-EB57-FACA-DE6A-566317A92C78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Deployment Models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AA8067F-4E23-9D7A-0A3C-3A81E42C6979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D38015-C0BF-4B91-8AEC-75198BA6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9A514E7-C647-FC1F-9BE3-294AEFA5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96204C-3CE1-497F-BFCF-633A06150D2C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FBBFFF-BB0E-7AC4-90A8-B7D10DE0946C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554CD6-0E4A-DE3B-6F83-B23DE61788B5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48C7F2-2C94-6A4F-D812-428CDD2407FB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25CAD7-ECDD-B4EA-6758-72B2B4E0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1D4E1-3A07-D6E4-3E87-D1CB582DE336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F1020CD-48E0-F6E1-125E-3E8A2BA092BD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4980C0-C38A-91F0-9EDB-7C25B0E5518E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56A716-D850-7739-37A0-E186F08DA5F8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312B874-362A-123F-BD39-010D0D945D5C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0C780A-809F-B8BA-743F-A4FBB7C88A09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9F539E-8B1E-012B-FCD4-19D0575B329E}"/>
              </a:ext>
            </a:extLst>
          </p:cNvPr>
          <p:cNvGrpSpPr/>
          <p:nvPr/>
        </p:nvGrpSpPr>
        <p:grpSpPr>
          <a:xfrm>
            <a:off x="1581150" y="1490882"/>
            <a:ext cx="9720263" cy="4138173"/>
            <a:chOff x="1538287" y="1357532"/>
            <a:chExt cx="9720263" cy="41381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54575D-F48D-0DF1-800B-1A6DA2019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8287" y="1357532"/>
              <a:ext cx="9105900" cy="4138173"/>
            </a:xfrm>
            <a:prstGeom prst="rect">
              <a:avLst/>
            </a:prstGeom>
          </p:spPr>
        </p:pic>
        <p:sp>
          <p:nvSpPr>
            <p:cNvPr id="33" name="TextBox 21">
              <a:extLst>
                <a:ext uri="{FF2B5EF4-FFF2-40B4-BE49-F238E27FC236}">
                  <a16:creationId xmlns:a16="http://schemas.microsoft.com/office/drawing/2014/main" id="{AFD3672F-1006-5451-AD6B-0A60AF918A6D}"/>
                </a:ext>
              </a:extLst>
            </p:cNvPr>
            <p:cNvSpPr txBox="1"/>
            <p:nvPr/>
          </p:nvSpPr>
          <p:spPr>
            <a:xfrm>
              <a:off x="5172075" y="2652713"/>
              <a:ext cx="1776413" cy="132343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b="1">
                  <a:solidFill>
                    <a:srgbClr val="00B0F0"/>
                  </a:solidFill>
                </a:rPr>
                <a:t>Choose the Right Deployment</a:t>
              </a:r>
              <a:endParaRPr lang="en-US" sz="2000">
                <a:solidFill>
                  <a:srgbClr val="000000"/>
                </a:solidFill>
              </a:endParaRPr>
            </a:p>
            <a:p>
              <a:pPr algn="ctr"/>
              <a:r>
                <a:rPr lang="en-US" sz="2000" b="1">
                  <a:solidFill>
                    <a:srgbClr val="00B0F0"/>
                  </a:solidFill>
                </a:rPr>
                <a:t>Strategy</a:t>
              </a:r>
              <a:endParaRPr lang="en-US" sz="2000"/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1DEE210A-7CB0-ED47-12EA-692F5FDFA622}"/>
                </a:ext>
              </a:extLst>
            </p:cNvPr>
            <p:cNvSpPr txBox="1"/>
            <p:nvPr/>
          </p:nvSpPr>
          <p:spPr>
            <a:xfrm>
              <a:off x="8281987" y="4229100"/>
              <a:ext cx="1957388" cy="58477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>
                  <a:solidFill>
                    <a:srgbClr val="3A3A3A"/>
                  </a:solidFill>
                  <a:cs typeface="Arial"/>
                </a:rPr>
                <a:t>Cross-environment sync</a:t>
              </a:r>
              <a:endParaRPr lang="en-US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05FE08-A7DD-0C04-EDDC-23F5F7EAAFC0}"/>
                </a:ext>
              </a:extLst>
            </p:cNvPr>
            <p:cNvSpPr txBox="1"/>
            <p:nvPr/>
          </p:nvSpPr>
          <p:spPr>
            <a:xfrm>
              <a:off x="2014538" y="1819275"/>
              <a:ext cx="1824038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3A3A3A"/>
                  </a:solidFill>
                </a:rPr>
                <a:t>Cloud = Scalable + Flexible​</a:t>
              </a:r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52759B-D3CA-0B84-119D-DC69341F1565}"/>
                </a:ext>
              </a:extLst>
            </p:cNvPr>
            <p:cNvSpPr txBox="1"/>
            <p:nvPr/>
          </p:nvSpPr>
          <p:spPr>
            <a:xfrm>
              <a:off x="1924050" y="3043238"/>
              <a:ext cx="2533650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1600">
                  <a:solidFill>
                    <a:srgbClr val="3A3A3A"/>
                  </a:solidFill>
                  <a:cs typeface="Arial"/>
                </a:rPr>
                <a:t>On-prem = Control + Security​</a:t>
              </a:r>
              <a:r>
                <a:rPr lang="en-US" sz="1600">
                  <a:cs typeface="Arial"/>
                </a:rPr>
                <a:t>​</a:t>
              </a:r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DE7C49-7216-0EB3-137C-81A15EC2F2CC}"/>
                </a:ext>
              </a:extLst>
            </p:cNvPr>
            <p:cNvSpPr txBox="1"/>
            <p:nvPr/>
          </p:nvSpPr>
          <p:spPr>
            <a:xfrm>
              <a:off x="1938338" y="4129088"/>
              <a:ext cx="2071687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3A3A3A"/>
                  </a:solidFill>
                </a:rPr>
                <a:t>Hybrid / Edge = Best of Both​</a:t>
              </a:r>
              <a:r>
                <a:rPr lang="en-US" sz="1600"/>
                <a:t>​</a:t>
              </a:r>
              <a:r>
                <a:rPr lang="en-US" sz="1600">
                  <a:solidFill>
                    <a:srgbClr val="000000"/>
                  </a:solidFill>
                </a:rPr>
                <a:t> </a:t>
              </a:r>
              <a:r>
                <a:rPr lang="en-US" sz="1600">
                  <a:solidFill>
                    <a:srgbClr val="3A3A3A"/>
                  </a:solidFill>
                </a:rPr>
                <a:t>Build a Data Fabric to connect all systems​</a:t>
              </a: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492363-A28F-5FCD-CD69-1DEB11D34661}"/>
                </a:ext>
              </a:extLst>
            </p:cNvPr>
            <p:cNvSpPr txBox="1"/>
            <p:nvPr/>
          </p:nvSpPr>
          <p:spPr>
            <a:xfrm>
              <a:off x="8515350" y="1952625"/>
              <a:ext cx="2743200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3A3A3A"/>
                  </a:solidFill>
                </a:rPr>
                <a:t>Unified access</a:t>
              </a:r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248532-39FF-A283-EC52-65172348FA80}"/>
                </a:ext>
              </a:extLst>
            </p:cNvPr>
            <p:cNvSpPr txBox="1"/>
            <p:nvPr/>
          </p:nvSpPr>
          <p:spPr>
            <a:xfrm>
              <a:off x="8372475" y="3148013"/>
              <a:ext cx="2390775" cy="33855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3A3A3A"/>
                  </a:solidFill>
                </a:rPr>
                <a:t>​Real-time insights​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7635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EBF73-8512-34FA-F24E-37F615007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DCA6601-4785-70C1-63D5-C139DB983B00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9CEB8D-7D31-65F7-3F8B-78B38D37EE66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EBB223-B02E-8535-126E-62C445B8123C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93A63E-BF02-D5B2-D034-991B18C49279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Gartner Informal Survey – 2025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4519DFA-97C0-82E8-6C69-0A06F7A1386C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321D80-880E-5A75-D7E2-66FD19A5B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80F427-B03F-5A0F-9675-90E670399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C44C344-82B5-ED23-C1BF-9B2143599C2C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9F52C3-3224-A4E7-F050-92CFEA69712B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17FFCB-6F9D-2F15-BAE2-0C4DEE319807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89F3CB-A0E3-3486-6650-153DA104D518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29E58B-EA55-0A9D-EF2D-C8BA8242D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6DA6A0-07A2-BAA0-A562-A93F0555C018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36110A-0D3B-7E76-A18F-5569C0C4B2E0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8B5156-9085-C71B-5AE4-F7F23A6BE9E0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DFA679-B98C-C66A-D047-36DFA2A97545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9D4F696-0770-DDBA-7207-25619B70244A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7E3C48-BB0B-90AF-43E8-8B9CDE320F19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F75FDB-4941-DC2F-3EF7-7C176C056D18}"/>
              </a:ext>
            </a:extLst>
          </p:cNvPr>
          <p:cNvGrpSpPr/>
          <p:nvPr/>
        </p:nvGrpSpPr>
        <p:grpSpPr>
          <a:xfrm>
            <a:off x="1940519" y="842962"/>
            <a:ext cx="8332325" cy="5395913"/>
            <a:chOff x="1940519" y="842962"/>
            <a:chExt cx="8332325" cy="539591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6C5F8D-EF18-5C9C-F0B0-7E04D30C6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0519" y="842962"/>
              <a:ext cx="8244286" cy="53959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739B51-E15C-69EA-E2FA-F44C0079103E}"/>
                </a:ext>
              </a:extLst>
            </p:cNvPr>
            <p:cNvSpPr txBox="1"/>
            <p:nvPr/>
          </p:nvSpPr>
          <p:spPr>
            <a:xfrm>
              <a:off x="4603181" y="2802695"/>
              <a:ext cx="2747018" cy="120032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00B0F0"/>
                  </a:solidFill>
                  <a:ea typeface="+mn-lt"/>
                  <a:cs typeface="+mn-lt"/>
                </a:rPr>
                <a:t>Insights on How Healthcare Providers Are Approaching Deployment Strategy</a:t>
              </a:r>
              <a:endParaRPr lang="en-US" b="1">
                <a:solidFill>
                  <a:srgbClr val="00B0F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319B66-A3FE-A9B1-8C51-A85BC8EF250D}"/>
                </a:ext>
              </a:extLst>
            </p:cNvPr>
            <p:cNvSpPr txBox="1"/>
            <p:nvPr/>
          </p:nvSpPr>
          <p:spPr>
            <a:xfrm>
              <a:off x="2629194" y="2076432"/>
              <a:ext cx="273131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ea typeface="+mn-lt"/>
                  <a:cs typeface="+mn-lt"/>
                </a:rPr>
                <a:t>95%</a:t>
              </a:r>
              <a:r>
                <a:rPr lang="en-US" sz="1600">
                  <a:ea typeface="+mn-lt"/>
                  <a:cs typeface="+mn-lt"/>
                </a:rPr>
                <a:t> of executives agree: Cloud apps require different governance and security than on-prem apps</a:t>
              </a:r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01ABF8-EA09-C900-D373-BB37C56AFB54}"/>
                </a:ext>
              </a:extLst>
            </p:cNvPr>
            <p:cNvSpPr txBox="1"/>
            <p:nvPr/>
          </p:nvSpPr>
          <p:spPr>
            <a:xfrm>
              <a:off x="2349670" y="4581505"/>
              <a:ext cx="3417116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ea typeface="+mn-lt"/>
                  <a:cs typeface="+mn-lt"/>
                </a:rPr>
                <a:t>44%</a:t>
              </a:r>
              <a:r>
                <a:rPr lang="en-US" sz="1600">
                  <a:ea typeface="+mn-lt"/>
                  <a:cs typeface="+mn-lt"/>
                </a:rPr>
                <a:t> of respondents say cost is the biggest challenge with cloud</a:t>
              </a:r>
              <a:endParaRPr lang="en-US" sz="1600"/>
            </a:p>
            <a:p>
              <a:endParaRPr lang="en-US" sz="1600">
                <a:ea typeface="+mn-lt"/>
                <a:cs typeface="+mn-lt"/>
              </a:endParaRPr>
            </a:p>
            <a:p>
              <a:r>
                <a:rPr lang="en-US" sz="1600" b="1">
                  <a:ea typeface="+mn-lt"/>
                  <a:cs typeface="+mn-lt"/>
                </a:rPr>
                <a:t>21%</a:t>
              </a:r>
              <a:r>
                <a:rPr lang="en-US" sz="1600">
                  <a:ea typeface="+mn-lt"/>
                  <a:cs typeface="+mn-lt"/>
                </a:rPr>
                <a:t> are concerned about being locked into a single vendor</a:t>
              </a:r>
              <a:endParaRPr lang="en-US" sz="1600"/>
            </a:p>
          </p:txBody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DE4A9ECF-49D0-C005-4404-BF666CA44D0A}"/>
                </a:ext>
              </a:extLst>
            </p:cNvPr>
            <p:cNvSpPr txBox="1"/>
            <p:nvPr/>
          </p:nvSpPr>
          <p:spPr>
            <a:xfrm>
              <a:off x="6741429" y="4576742"/>
              <a:ext cx="3531415" cy="1323439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>
                  <a:ea typeface="+mn-lt"/>
                  <a:cs typeface="+mn-lt"/>
                </a:rPr>
                <a:t>62%</a:t>
              </a:r>
              <a:r>
                <a:rPr lang="en-US" sz="1600">
                  <a:ea typeface="+mn-lt"/>
                  <a:cs typeface="+mn-lt"/>
                </a:rPr>
                <a:t> use Microsoft Azure</a:t>
              </a:r>
              <a:endParaRPr lang="en-US" sz="1600"/>
            </a:p>
            <a:p>
              <a:endParaRPr lang="en-US" sz="1600">
                <a:ea typeface="+mn-lt"/>
                <a:cs typeface="+mn-lt"/>
              </a:endParaRPr>
            </a:p>
            <a:p>
              <a:r>
                <a:rPr lang="en-US" sz="1600" b="1">
                  <a:ea typeface="+mn-lt"/>
                  <a:cs typeface="+mn-lt"/>
                </a:rPr>
                <a:t>20%</a:t>
              </a:r>
              <a:r>
                <a:rPr lang="en-US" sz="1600">
                  <a:ea typeface="+mn-lt"/>
                  <a:cs typeface="+mn-lt"/>
                </a:rPr>
                <a:t> use AWS</a:t>
              </a:r>
              <a:endParaRPr lang="en-US" sz="1600"/>
            </a:p>
            <a:p>
              <a:endParaRPr lang="en-US" sz="1600">
                <a:ea typeface="+mn-lt"/>
                <a:cs typeface="+mn-lt"/>
              </a:endParaRPr>
            </a:p>
            <a:p>
              <a:r>
                <a:rPr lang="en-US" sz="1600" b="1">
                  <a:ea typeface="+mn-lt"/>
                  <a:cs typeface="+mn-lt"/>
                </a:rPr>
                <a:t>18%</a:t>
              </a:r>
              <a:r>
                <a:rPr lang="en-US" sz="1600">
                  <a:ea typeface="+mn-lt"/>
                  <a:cs typeface="+mn-lt"/>
                </a:rPr>
                <a:t> rely on other cloud providers</a:t>
              </a:r>
              <a:endParaRPr lang="en-US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0B21EA-AB7D-5C3B-AF82-A29AC763FF39}"/>
                </a:ext>
              </a:extLst>
            </p:cNvPr>
            <p:cNvSpPr txBox="1"/>
            <p:nvPr/>
          </p:nvSpPr>
          <p:spPr>
            <a:xfrm>
              <a:off x="3948111" y="1309688"/>
              <a:ext cx="1547813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</a:rPr>
                <a:t>Security &amp;</a:t>
              </a:r>
              <a:endParaRPr lang="en-US">
                <a:solidFill>
                  <a:srgbClr val="FFFFFF"/>
                </a:solidFill>
              </a:endParaRPr>
            </a:p>
            <a:p>
              <a:pPr algn="ctr"/>
              <a:r>
                <a:rPr lang="en-US" b="1">
                  <a:solidFill>
                    <a:srgbClr val="FFFFFF"/>
                  </a:solidFill>
                </a:rPr>
                <a:t>Governance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47C478-9EB4-30C2-F339-14441826BD84}"/>
                </a:ext>
              </a:extLst>
            </p:cNvPr>
            <p:cNvSpPr txBox="1"/>
            <p:nvPr/>
          </p:nvSpPr>
          <p:spPr>
            <a:xfrm>
              <a:off x="6057900" y="1443038"/>
              <a:ext cx="275272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cs typeface="Segoe UI"/>
                </a:rPr>
                <a:t>Workload Reversal</a:t>
              </a:r>
              <a:r>
                <a:rPr lang="en-US">
                  <a:solidFill>
                    <a:srgbClr val="FFFFFF"/>
                  </a:solidFill>
                  <a:cs typeface="Segoe UI"/>
                </a:rPr>
                <a:t>​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9D3D95-C2AE-ADE5-5C90-DF51215C8DFE}"/>
                </a:ext>
              </a:extLst>
            </p:cNvPr>
            <p:cNvSpPr txBox="1"/>
            <p:nvPr/>
          </p:nvSpPr>
          <p:spPr>
            <a:xfrm>
              <a:off x="2114550" y="4062413"/>
              <a:ext cx="259556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cs typeface="Segoe UI"/>
                </a:rPr>
                <a:t>Top Cloud Concerns</a:t>
              </a:r>
              <a:r>
                <a:rPr lang="en-US">
                  <a:solidFill>
                    <a:srgbClr val="FFFFFF"/>
                  </a:solidFill>
                  <a:cs typeface="Segoe UI"/>
                </a:rPr>
                <a:t>​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321E3D-D5D3-50FB-5E37-9B0065D3B5C3}"/>
                </a:ext>
              </a:extLst>
            </p:cNvPr>
            <p:cNvSpPr txBox="1"/>
            <p:nvPr/>
          </p:nvSpPr>
          <p:spPr>
            <a:xfrm>
              <a:off x="7634288" y="4048125"/>
              <a:ext cx="244792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cs typeface="Segoe UI"/>
                </a:rPr>
                <a:t>Platform Adoption</a:t>
              </a:r>
              <a:r>
                <a:rPr lang="en-US">
                  <a:solidFill>
                    <a:srgbClr val="FFFFFF"/>
                  </a:solidFill>
                  <a:cs typeface="Segoe UI"/>
                </a:rPr>
                <a:t>​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A01F09F-5A0D-2E8A-0653-DC2DBA9845BA}"/>
                </a:ext>
              </a:extLst>
            </p:cNvPr>
            <p:cNvGrpSpPr/>
            <p:nvPr/>
          </p:nvGrpSpPr>
          <p:grpSpPr>
            <a:xfrm>
              <a:off x="6481762" y="2038350"/>
              <a:ext cx="3451419" cy="1143417"/>
              <a:chOff x="6481762" y="2038350"/>
              <a:chExt cx="3451419" cy="1143417"/>
            </a:xfrm>
          </p:grpSpPr>
          <p:sp>
            <p:nvSpPr>
              <p:cNvPr id="13" name="TextBox 4">
                <a:extLst>
                  <a:ext uri="{FF2B5EF4-FFF2-40B4-BE49-F238E27FC236}">
                    <a16:creationId xmlns:a16="http://schemas.microsoft.com/office/drawing/2014/main" id="{E5CD00EB-63DE-C6E4-B7A1-CB9C96B8099E}"/>
                  </a:ext>
                </a:extLst>
              </p:cNvPr>
              <p:cNvSpPr txBox="1"/>
              <p:nvPr/>
            </p:nvSpPr>
            <p:spPr>
              <a:xfrm>
                <a:off x="6702231" y="2314555"/>
                <a:ext cx="2791316" cy="338554"/>
              </a:xfrm>
              <a:prstGeom prst="rect">
                <a:avLst/>
              </a:prstGeom>
              <a:noFill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>
                    <a:ea typeface="+mn-lt"/>
                    <a:cs typeface="+mn-lt"/>
                  </a:rPr>
                  <a:t> workloads back to on-prem </a:t>
                </a:r>
                <a:endParaRPr lang="en-US" sz="160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233923-FE4B-A3FD-70B7-C9A0811BAC84}"/>
                  </a:ext>
                </a:extLst>
              </p:cNvPr>
              <p:cNvSpPr txBox="1"/>
              <p:nvPr/>
            </p:nvSpPr>
            <p:spPr>
              <a:xfrm>
                <a:off x="6891337" y="2576512"/>
                <a:ext cx="3028950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cs typeface="Segoe UI"/>
                  </a:rPr>
                  <a:t> — with cost Cited as</a:t>
                </a:r>
                <a:endParaRPr lang="en-US" sz="160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EEFE309-0103-8BC1-A763-0301A55DB14D}"/>
                  </a:ext>
                </a:extLst>
              </p:cNvPr>
              <p:cNvSpPr txBox="1"/>
              <p:nvPr/>
            </p:nvSpPr>
            <p:spPr>
              <a:xfrm>
                <a:off x="7189981" y="2843213"/>
                <a:ext cx="2743200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>
                    <a:cs typeface="Segoe UI"/>
                  </a:rPr>
                  <a:t> the primary driver​</a:t>
                </a:r>
                <a:r>
                  <a:rPr lang="en-US" sz="1600"/>
                  <a:t>​</a:t>
                </a:r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A6DDAE4-8B98-A687-44AD-B8079D123203}"/>
                  </a:ext>
                </a:extLst>
              </p:cNvPr>
              <p:cNvSpPr txBox="1"/>
              <p:nvPr/>
            </p:nvSpPr>
            <p:spPr>
              <a:xfrm>
                <a:off x="6481762" y="2038350"/>
                <a:ext cx="3023118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b="1"/>
                  <a:t>18%</a:t>
                </a:r>
                <a:r>
                  <a:rPr lang="en-US" sz="1600"/>
                  <a:t> of organizations are moving</a:t>
                </a:r>
                <a:endParaRPr lang="en-US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B6F3BCB-5283-24B7-9D6D-1C5677BCB945}"/>
                </a:ext>
              </a:extLst>
            </p:cNvPr>
            <p:cNvSpPr/>
            <p:nvPr/>
          </p:nvSpPr>
          <p:spPr>
            <a:xfrm>
              <a:off x="2228039" y="4677909"/>
              <a:ext cx="123015" cy="117410"/>
            </a:xfrm>
            <a:prstGeom prst="ellipse">
              <a:avLst/>
            </a:prstGeom>
            <a:solidFill>
              <a:srgbClr val="FF52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AE29A0F-B96A-C331-CE46-53348AF815DF}"/>
                </a:ext>
              </a:extLst>
            </p:cNvPr>
            <p:cNvSpPr/>
            <p:nvPr/>
          </p:nvSpPr>
          <p:spPr>
            <a:xfrm>
              <a:off x="2228039" y="5430383"/>
              <a:ext cx="123015" cy="117410"/>
            </a:xfrm>
            <a:prstGeom prst="ellipse">
              <a:avLst/>
            </a:prstGeom>
            <a:solidFill>
              <a:srgbClr val="FF52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A6AF90D-BC5E-656B-6CE9-561A581961C4}"/>
                </a:ext>
              </a:extLst>
            </p:cNvPr>
            <p:cNvSpPr/>
            <p:nvPr/>
          </p:nvSpPr>
          <p:spPr>
            <a:xfrm>
              <a:off x="6619063" y="4677908"/>
              <a:ext cx="123015" cy="117410"/>
            </a:xfrm>
            <a:prstGeom prst="ellipse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D853CE3-4457-A746-11F0-39C5F709B053}"/>
                </a:ext>
              </a:extLst>
            </p:cNvPr>
            <p:cNvSpPr/>
            <p:nvPr/>
          </p:nvSpPr>
          <p:spPr>
            <a:xfrm>
              <a:off x="6619063" y="5182732"/>
              <a:ext cx="123015" cy="117410"/>
            </a:xfrm>
            <a:prstGeom prst="ellipse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11AFEF5-897D-8AD8-49C7-4B685119457E}"/>
                </a:ext>
              </a:extLst>
            </p:cNvPr>
            <p:cNvSpPr/>
            <p:nvPr/>
          </p:nvSpPr>
          <p:spPr>
            <a:xfrm>
              <a:off x="6619063" y="5687557"/>
              <a:ext cx="123015" cy="117410"/>
            </a:xfrm>
            <a:prstGeom prst="ellipse">
              <a:avLst/>
            </a:prstGeom>
            <a:solidFill>
              <a:srgbClr val="00B0F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230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51BFC-E176-1959-D5EC-A942AEDC8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4DF61B8-860B-72BE-26D6-00D98B1C8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164" y="1148442"/>
            <a:ext cx="6850345" cy="439238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9616024-849B-3686-7EC2-055817FCDD1E}"/>
              </a:ext>
            </a:extLst>
          </p:cNvPr>
          <p:cNvGrpSpPr/>
          <p:nvPr/>
        </p:nvGrpSpPr>
        <p:grpSpPr>
          <a:xfrm>
            <a:off x="433287" y="141522"/>
            <a:ext cx="5431157" cy="510382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5DB113F-72E8-572C-42F6-086A72F3AABB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314F7ED-D629-394C-7A2B-02E724ACE05B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90E352-EF1F-E1D3-02B2-458DA92C2D95}"/>
              </a:ext>
            </a:extLst>
          </p:cNvPr>
          <p:cNvSpPr txBox="1"/>
          <p:nvPr/>
        </p:nvSpPr>
        <p:spPr>
          <a:xfrm>
            <a:off x="530083" y="19328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A Real-World Look at Physical Data Management</a:t>
            </a:r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E4C49336-5CD5-03C8-309F-267C0CB76913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AF1C5-C496-F50B-FAC6-4455B2C2B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CA0C75-D048-A0F0-B339-BDD3815C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624C1C-C21C-9820-A020-83E9C6D2098B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162301-8ECA-655E-708B-967CD5857FA8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58AF5E-5578-1A77-5223-B8B2BA95B4A4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DDB527-E8C8-5DFB-537F-BCFB086E5BE4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220DCB-5AF8-2DA3-02F0-D450E7F41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E9A41C-B73F-9478-D8D7-CBBA9BB9E45C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EEB212-7ACC-8891-BB02-D76A539B05A7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E2FE6A-274E-1101-CE14-CDDCC44ABB34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59AFEB-4976-7F03-5858-D59C346D3E13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3039BED5-B8D0-97A3-B64C-E85A33055D66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D5ECDD-3A15-6AB1-A360-ABD03A0E326D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G_2163">
            <a:hlinkClick r:id="" action="ppaction://media"/>
            <a:extLst>
              <a:ext uri="{FF2B5EF4-FFF2-40B4-BE49-F238E27FC236}">
                <a16:creationId xmlns:a16="http://schemas.microsoft.com/office/drawing/2014/main" id="{6F7DF9F3-19FE-AC18-6101-C2DDB29BBD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8666" y="1480975"/>
            <a:ext cx="6192417" cy="349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0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533A7-3E55-0813-12F7-5831E192D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FFE708D-1FD3-5C86-1A71-B53B723151DF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4FF330D-7A2A-9FB3-CC7A-1840A00D851B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6D93840-6E25-59E1-D654-BCAA86C3D3D1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DA6788F-9030-6419-C2B1-7E14D1D648EB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Tiered Retention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56B5C98-0054-793B-83D6-31AAE0AE7725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AE76D-F9DE-4460-C1A9-AD92E7C90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0F497F-9C18-4DB1-42BE-7848AD0B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E1687A-1E17-2923-DE54-B90BFB606627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C6276-7A48-2A46-1D12-8CA31C0F8E6B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9FAE23-0D30-4E02-2AC8-56D153DEC665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517F0F-4434-4090-C461-9BCFC38C389B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0467D6-C33F-CB89-3265-65EFB7010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702858-D222-5741-8A14-EA0B84EE0DB5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5C9F856-E0B3-8DFF-AD5E-76D727E44FDC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8277E04-C7D5-C8CB-502D-13AA7E515B0C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251895-047A-E29C-C205-F82241F65BBA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F5A455A-8836-D4BB-8B0C-81C1C100823C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973ED-8362-5EED-B54D-CEA0857C8D84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BF7F3-63C3-2020-89DA-62E485FE0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785" y="972162"/>
            <a:ext cx="4876800" cy="1289413"/>
          </a:xfrm>
          <a:prstGeom prst="rect">
            <a:avLst/>
          </a:prstGeom>
        </p:spPr>
      </p:pic>
      <p:sp>
        <p:nvSpPr>
          <p:cNvPr id="38" name="TextBox 30">
            <a:extLst>
              <a:ext uri="{FF2B5EF4-FFF2-40B4-BE49-F238E27FC236}">
                <a16:creationId xmlns:a16="http://schemas.microsoft.com/office/drawing/2014/main" id="{94AF423C-37E7-777F-884D-9FB3395EB536}"/>
              </a:ext>
            </a:extLst>
          </p:cNvPr>
          <p:cNvSpPr txBox="1"/>
          <p:nvPr/>
        </p:nvSpPr>
        <p:spPr>
          <a:xfrm>
            <a:off x="4090210" y="1362075"/>
            <a:ext cx="4191000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b="1">
                <a:solidFill>
                  <a:srgbClr val="FF5200"/>
                </a:solidFill>
              </a:rPr>
              <a:t>Organize, Don’t Hoard!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C7985-E233-2927-113A-F84612676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760" y="2071686"/>
            <a:ext cx="9088404" cy="4143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DA8B89-D562-E153-0137-3AFFE03530BD}"/>
              </a:ext>
            </a:extLst>
          </p:cNvPr>
          <p:cNvSpPr txBox="1"/>
          <p:nvPr/>
        </p:nvSpPr>
        <p:spPr>
          <a:xfrm>
            <a:off x="2043112" y="2584573"/>
            <a:ext cx="3200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Hot → Immediate use​​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186E75-A5E9-EE08-3E82-4A0D87E47C59}"/>
              </a:ext>
            </a:extLst>
          </p:cNvPr>
          <p:cNvSpPr txBox="1"/>
          <p:nvPr/>
        </p:nvSpPr>
        <p:spPr>
          <a:xfrm>
            <a:off x="2500312" y="34147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Warm → On-demand​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F3CF4-0121-D446-CC87-12D3BC9EBC9C}"/>
              </a:ext>
            </a:extLst>
          </p:cNvPr>
          <p:cNvSpPr txBox="1"/>
          <p:nvPr/>
        </p:nvSpPr>
        <p:spPr>
          <a:xfrm>
            <a:off x="2500312" y="434816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Cold → Long-term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479F0-4B49-F2CF-3715-E10B1895B973}"/>
              </a:ext>
            </a:extLst>
          </p:cNvPr>
          <p:cNvSpPr txBox="1"/>
          <p:nvPr/>
        </p:nvSpPr>
        <p:spPr>
          <a:xfrm>
            <a:off x="2500312" y="52911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/>
              <a:t>Deep Archive → Legal only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5B71A-F05E-FB5E-DDDE-BAE5C35708C9}"/>
              </a:ext>
            </a:extLst>
          </p:cNvPr>
          <p:cNvSpPr txBox="1"/>
          <p:nvPr/>
        </p:nvSpPr>
        <p:spPr>
          <a:xfrm>
            <a:off x="7048134" y="2772142"/>
            <a:ext cx="31003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Classify data by usage and legal need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23C91F-F20A-F6EE-CA12-48F80A021D81}"/>
              </a:ext>
            </a:extLst>
          </p:cNvPr>
          <p:cNvSpPr txBox="1"/>
          <p:nvPr/>
        </p:nvSpPr>
        <p:spPr>
          <a:xfrm>
            <a:off x="7177087" y="386238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Retire legacy EHRs​</a:t>
            </a:r>
          </a:p>
        </p:txBody>
      </p:sp>
      <p:sp>
        <p:nvSpPr>
          <p:cNvPr id="36" name="TextBox 23">
            <a:extLst>
              <a:ext uri="{FF2B5EF4-FFF2-40B4-BE49-F238E27FC236}">
                <a16:creationId xmlns:a16="http://schemas.microsoft.com/office/drawing/2014/main" id="{5A24D72C-A859-D7B0-5A68-F5DBFE66A0C1}"/>
              </a:ext>
            </a:extLst>
          </p:cNvPr>
          <p:cNvSpPr txBox="1"/>
          <p:nvPr/>
        </p:nvSpPr>
        <p:spPr>
          <a:xfrm>
            <a:off x="7177087" y="4681538"/>
            <a:ext cx="3800475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/>
              </a:rPr>
              <a:t>Use experts to create intelligent retention plans</a:t>
            </a:r>
          </a:p>
        </p:txBody>
      </p:sp>
    </p:spTree>
    <p:extLst>
      <p:ext uri="{BB962C8B-B14F-4D97-AF65-F5344CB8AC3E}">
        <p14:creationId xmlns:p14="http://schemas.microsoft.com/office/powerpoint/2010/main" val="61341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F1BA4-A87C-A004-D011-CE8A048B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B7D0C2F4-7F69-32E0-9E8E-7EA6BE6F4B49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4B0CA3-3B7E-F860-C445-105EC5D5C223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F4251CF-BD2B-F930-F209-C354CBD5E76C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50D493-F5E6-CE23-3F93-DBFED601AA3E}"/>
              </a:ext>
            </a:extLst>
          </p:cNvPr>
          <p:cNvSpPr txBox="1"/>
          <p:nvPr/>
        </p:nvSpPr>
        <p:spPr>
          <a:xfrm>
            <a:off x="601521" y="250436"/>
            <a:ext cx="6824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Make use of stored data</a:t>
            </a:r>
            <a:endParaRPr lang="en-US">
              <a:solidFill>
                <a:srgbClr val="FFFFFF"/>
              </a:solidFill>
              <a:latin typeface="Aptos"/>
            </a:endParaRPr>
          </a:p>
          <a:p>
            <a:endParaRPr lang="en-US" b="1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6CBB8E2-2708-D593-FF73-31E25F0A005E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AB4A08-38F3-4BFF-9FE6-1D2E9871C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292E99-B6CE-880C-B2E9-F65FB788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FCC58D-8DFA-2DAB-3D39-71121D062F76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D9E36C-32C7-915A-9BA9-25BF1265221A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EC154A-53D9-8169-D52D-4843E67B2F59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90E525-DF82-D7F5-22CB-8BE5880A5B93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C98C8D-AEDA-BF7A-3C9A-DE2BEC83D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633BA8-C40E-1BA6-722C-93321802ABD2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7DBDB32-7DE6-DF34-79F4-EC7AD38064C6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C4C6A43-F272-77F7-2BB3-234E7373426B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8610AB-8DFE-F027-FE70-0F896B4D1E23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84C501A5-836D-94A2-7CD1-94B0573334AC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90CFD6-436D-89C0-1740-3770E33F635F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7B5B94-56B3-3DEE-8447-64B17D1F0A20}"/>
              </a:ext>
            </a:extLst>
          </p:cNvPr>
          <p:cNvGrpSpPr/>
          <p:nvPr/>
        </p:nvGrpSpPr>
        <p:grpSpPr>
          <a:xfrm>
            <a:off x="638175" y="1671639"/>
            <a:ext cx="11006138" cy="4255673"/>
            <a:chOff x="638175" y="1671639"/>
            <a:chExt cx="11006138" cy="4255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8F6790-3CEE-1C7C-8BD2-B105CE63E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175" y="1854613"/>
              <a:ext cx="11006138" cy="4072699"/>
            </a:xfrm>
            <a:prstGeom prst="rect">
              <a:avLst/>
            </a:prstGeom>
          </p:spPr>
        </p:pic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2D10EF8F-2D24-2C36-7092-D05D64C6C1CA}"/>
                </a:ext>
              </a:extLst>
            </p:cNvPr>
            <p:cNvSpPr txBox="1"/>
            <p:nvPr/>
          </p:nvSpPr>
          <p:spPr>
            <a:xfrm>
              <a:off x="3005138" y="1671639"/>
              <a:ext cx="6272213" cy="461665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Store It. Clean It. Use It.</a:t>
              </a:r>
            </a:p>
          </p:txBody>
        </p:sp>
        <p:sp>
          <p:nvSpPr>
            <p:cNvPr id="30" name="TextBox 39">
              <a:extLst>
                <a:ext uri="{FF2B5EF4-FFF2-40B4-BE49-F238E27FC236}">
                  <a16:creationId xmlns:a16="http://schemas.microsoft.com/office/drawing/2014/main" id="{8842F62F-1FEB-8F29-B381-186252EA6C53}"/>
                </a:ext>
              </a:extLst>
            </p:cNvPr>
            <p:cNvSpPr txBox="1"/>
            <p:nvPr/>
          </p:nvSpPr>
          <p:spPr>
            <a:xfrm>
              <a:off x="9353550" y="4157663"/>
              <a:ext cx="1757362" cy="79105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800"/>
                </a:lnSpc>
              </a:pPr>
              <a:r>
                <a:rPr lang="en-US">
                  <a:solidFill>
                    <a:srgbClr val="000000"/>
                  </a:solidFill>
                  <a:cs typeface="Arial"/>
                </a:rPr>
                <a:t>Secure insights without data movement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871B40-0348-2368-C648-4CF1261EC660}"/>
                </a:ext>
              </a:extLst>
            </p:cNvPr>
            <p:cNvSpPr txBox="1"/>
            <p:nvPr/>
          </p:nvSpPr>
          <p:spPr>
            <a:xfrm>
              <a:off x="1285875" y="4148137"/>
              <a:ext cx="1533525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Structure unstructured data​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B8DFC4-9FC3-71D0-3450-2CEF847B33B9}"/>
                </a:ext>
              </a:extLst>
            </p:cNvPr>
            <p:cNvSpPr txBox="1"/>
            <p:nvPr/>
          </p:nvSpPr>
          <p:spPr>
            <a:xfrm>
              <a:off x="3876674" y="4186238"/>
              <a:ext cx="1600201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/>
                <a:t>Enable real-time analytics​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19A90F-9B6A-9D60-28FD-54003B81CEC1}"/>
                </a:ext>
              </a:extLst>
            </p:cNvPr>
            <p:cNvSpPr txBox="1"/>
            <p:nvPr/>
          </p:nvSpPr>
          <p:spPr>
            <a:xfrm>
              <a:off x="6748463" y="4014788"/>
              <a:ext cx="1724025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cs typeface="Segoe UI"/>
                </a:rPr>
                <a:t>Use</a:t>
              </a:r>
            </a:p>
            <a:p>
              <a:pPr algn="ctr"/>
              <a:r>
                <a:rPr lang="en-US">
                  <a:cs typeface="Segoe UI"/>
                </a:rPr>
                <a:t>Federated or</a:t>
              </a:r>
            </a:p>
            <a:p>
              <a:pPr algn="ctr"/>
              <a:r>
                <a:rPr lang="en-US">
                  <a:cs typeface="Segoe UI"/>
                </a:rPr>
                <a:t>Swarm Access​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064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B1E60-92D1-541F-9762-2F1FDC216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7DD80F7-52EF-470A-C692-5278079349FF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9D86F8-8515-A8BF-7B25-47BD09DADA72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E80A46-1E50-6B3B-3A6D-313471C0053E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4F2C280-5CC7-9254-CA72-C71813650AF8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Poll Question #3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73ED71C-E7CF-035E-AC3A-E25860B7D0C9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AA877B-C2B2-4BA2-06E5-946B5FE33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664C9A-FC43-13B0-20F9-EF25A2F0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4215873-2AAA-A9D3-D909-903FD1E388ED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E7402-7C68-7B0E-E787-0DD748245A16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17D77A-1D13-9E0C-60F0-4FFBD8B4DC8A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6E302E-7B71-3582-3F89-38F859258D04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4562DF-7503-1F6E-B57C-F62D65475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473AC1-F6BF-D559-B23D-2F50CF15E83F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438422-8F45-BBE1-3266-DBB56E349EFC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E8A89D-B83A-A16E-1D5C-EE821E292B20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25C350-2210-4299-C049-4D2FD713716E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EACEAE3C-F5E8-F7F8-46BF-300216DFCC81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CFFDC-35E9-5A76-B8E3-797B721B53D9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761D967-4952-F783-CF78-759068AC4AE4}"/>
              </a:ext>
            </a:extLst>
          </p:cNvPr>
          <p:cNvSpPr txBox="1"/>
          <p:nvPr/>
        </p:nvSpPr>
        <p:spPr>
          <a:xfrm>
            <a:off x="868178" y="1883609"/>
            <a:ext cx="6292454" cy="34163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+mn-lt"/>
                <a:cs typeface="+mn-lt"/>
              </a:rPr>
              <a:t>What percentage of your organization’s data is actively used daily?</a:t>
            </a:r>
            <a:endParaRPr lang="en-US" b="1"/>
          </a:p>
          <a:p>
            <a:endParaRPr lang="en-US"/>
          </a:p>
          <a:p>
            <a:r>
              <a:rPr lang="en-US" i="1">
                <a:ea typeface="+mn-lt"/>
                <a:cs typeface="+mn-lt"/>
              </a:rPr>
              <a:t>(Remember, this includes data across all applications in your organization. The key words are ‘actively used’ and ‘daily basis’.)</a:t>
            </a:r>
            <a:endParaRPr lang="en-US" i="1"/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100%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90%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50%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20%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10% or less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68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5D415-1FED-9BA3-2A1A-CEC510BC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78E1473-D9FB-0202-ED3D-8310229A0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30" y="876041"/>
            <a:ext cx="9667210" cy="5634654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AE66B59B-CD87-12F9-2EE7-2E6209A64A9E}"/>
              </a:ext>
            </a:extLst>
          </p:cNvPr>
          <p:cNvGrpSpPr/>
          <p:nvPr/>
        </p:nvGrpSpPr>
        <p:grpSpPr>
          <a:xfrm>
            <a:off x="393959" y="1708021"/>
            <a:ext cx="11669302" cy="4421195"/>
            <a:chOff x="393959" y="1708021"/>
            <a:chExt cx="11669302" cy="442119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C2518E8-1E1A-1E03-14D6-0DBE1169D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959" y="1924580"/>
              <a:ext cx="11669302" cy="420463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EC795B-771C-E536-6118-710F2C264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265" y="1708021"/>
              <a:ext cx="2248880" cy="44783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5669001-6683-FDCC-F32D-990142E2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6693" y="1708021"/>
              <a:ext cx="2248880" cy="447837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C674E40-EC49-C12C-4685-FCB65C43D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2937" y="1708021"/>
              <a:ext cx="2248880" cy="44783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86D9D72-1E2E-DA32-F07E-AD7B9A688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28447" y="1708021"/>
              <a:ext cx="2248880" cy="4478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883A17-EA83-9F6A-49D0-8010F9C62BF7}"/>
                </a:ext>
              </a:extLst>
            </p:cNvPr>
            <p:cNvSpPr txBox="1"/>
            <p:nvPr/>
          </p:nvSpPr>
          <p:spPr>
            <a:xfrm>
              <a:off x="1046738" y="4801759"/>
              <a:ext cx="2159672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Disconnected access, high costs, and HIPAA retention needs</a:t>
              </a:r>
              <a:endParaRPr lang="en-US" sz="1500">
                <a:solidFill>
                  <a:srgbClr val="FFFFFF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62A70D-0770-75D9-4FFA-B42338FF16DC}"/>
                </a:ext>
              </a:extLst>
            </p:cNvPr>
            <p:cNvSpPr txBox="1"/>
            <p:nvPr/>
          </p:nvSpPr>
          <p:spPr>
            <a:xfrm>
              <a:off x="3770603" y="4677353"/>
              <a:ext cx="2413672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Designed a 5-year phased roadmap to archive 60 systems per year</a:t>
              </a:r>
              <a:endParaRPr lang="en-US" sz="1500">
                <a:solidFill>
                  <a:srgbClr val="FFFFFF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504323-67B8-1E10-AF41-F21F8855B6EC}"/>
                </a:ext>
              </a:extLst>
            </p:cNvPr>
            <p:cNvSpPr txBox="1"/>
            <p:nvPr/>
          </p:nvSpPr>
          <p:spPr>
            <a:xfrm>
              <a:off x="6545976" y="3879067"/>
              <a:ext cx="2470692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20+ TB of legacy data secured and searchable</a:t>
              </a:r>
              <a:endParaRPr lang="en-US" sz="1500">
                <a:solidFill>
                  <a:srgbClr val="FFFFFF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A244266-2E6B-CBAF-2AC1-39658F602771}"/>
                </a:ext>
              </a:extLst>
            </p:cNvPr>
            <p:cNvSpPr txBox="1"/>
            <p:nvPr/>
          </p:nvSpPr>
          <p:spPr>
            <a:xfrm>
              <a:off x="9244564" y="4801759"/>
              <a:ext cx="2320364" cy="101047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Phase 1 completed successfully — now advancing to the next phase</a:t>
              </a:r>
              <a:endParaRPr lang="en-US" sz="1500">
                <a:solidFill>
                  <a:srgbClr val="FFFFFF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94605B-385E-D35E-BF5F-FDBD899E3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2982" y="2312760"/>
              <a:ext cx="200025" cy="20002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A1BC029-E950-9162-3C27-5F33C9771EE3}"/>
                </a:ext>
              </a:extLst>
            </p:cNvPr>
            <p:cNvSpPr txBox="1"/>
            <p:nvPr/>
          </p:nvSpPr>
          <p:spPr>
            <a:xfrm>
              <a:off x="1116563" y="1733421"/>
              <a:ext cx="203822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5200"/>
                  </a:solidFill>
                </a:rPr>
                <a:t>The Challenge</a:t>
              </a:r>
              <a:endParaRPr lang="en-US">
                <a:solidFill>
                  <a:srgbClr val="FF52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B5A4AD-5230-8C34-5241-D022449C160E}"/>
                </a:ext>
              </a:extLst>
            </p:cNvPr>
            <p:cNvSpPr txBox="1"/>
            <p:nvPr/>
          </p:nvSpPr>
          <p:spPr>
            <a:xfrm>
              <a:off x="3848359" y="1738605"/>
              <a:ext cx="2027853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5200"/>
                  </a:solidFill>
                </a:rPr>
                <a:t>The Solution</a:t>
              </a:r>
              <a:r>
                <a:rPr lang="en-US">
                  <a:solidFill>
                    <a:srgbClr val="FF5200"/>
                  </a:solidFill>
                </a:rPr>
                <a:t>​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73BA97-9FCE-D7FB-C514-88E63DAC85CC}"/>
                </a:ext>
              </a:extLst>
            </p:cNvPr>
            <p:cNvSpPr txBox="1"/>
            <p:nvPr/>
          </p:nvSpPr>
          <p:spPr>
            <a:xfrm>
              <a:off x="6533502" y="1748972"/>
              <a:ext cx="207969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5200"/>
                  </a:solidFill>
                </a:rPr>
                <a:t>1</a:t>
              </a:r>
              <a:r>
                <a:rPr lang="en-US" b="1" baseline="30000">
                  <a:solidFill>
                    <a:srgbClr val="FF5200"/>
                  </a:solidFill>
                </a:rPr>
                <a:t>st</a:t>
              </a:r>
              <a:r>
                <a:rPr lang="en-US" b="1">
                  <a:solidFill>
                    <a:srgbClr val="FF5200"/>
                  </a:solidFill>
                </a:rPr>
                <a:t> Year Status</a:t>
              </a:r>
              <a:r>
                <a:rPr lang="en-US">
                  <a:solidFill>
                    <a:srgbClr val="FF5200"/>
                  </a:solidFill>
                </a:rPr>
                <a:t>​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DAC71B5-3736-27EB-DA26-E078228C9A77}"/>
                </a:ext>
              </a:extLst>
            </p:cNvPr>
            <p:cNvSpPr txBox="1"/>
            <p:nvPr/>
          </p:nvSpPr>
          <p:spPr>
            <a:xfrm>
              <a:off x="9260114" y="1733422"/>
              <a:ext cx="205377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5200"/>
                  </a:solidFill>
                </a:rPr>
                <a:t>The Results</a:t>
              </a:r>
              <a:r>
                <a:rPr lang="en-US">
                  <a:solidFill>
                    <a:srgbClr val="FF5200"/>
                  </a:solidFill>
                </a:rPr>
                <a:t>​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02F293-29B9-946A-B68E-6F1FDD1DB597}"/>
                </a:ext>
              </a:extLst>
            </p:cNvPr>
            <p:cNvSpPr txBox="1"/>
            <p:nvPr/>
          </p:nvSpPr>
          <p:spPr>
            <a:xfrm>
              <a:off x="1046738" y="2246604"/>
              <a:ext cx="2152262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20+ years of patient and financial data across 300+systems</a:t>
              </a:r>
              <a:endParaRPr lang="en-US" sz="15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D29D3D0-3B75-EACF-7642-9386B7DA2DF1}"/>
                </a:ext>
              </a:extLst>
            </p:cNvPr>
            <p:cNvSpPr txBox="1"/>
            <p:nvPr/>
          </p:nvSpPr>
          <p:spPr>
            <a:xfrm>
              <a:off x="1046738" y="3241869"/>
              <a:ext cx="2245570" cy="12464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Included legacy EHRs (Allscripts, Cerner, </a:t>
              </a:r>
              <a:r>
                <a:rPr lang="en-US" sz="1500" err="1">
                  <a:solidFill>
                    <a:srgbClr val="FFFFFF"/>
                  </a:solidFill>
                  <a:cs typeface="Segoe UI"/>
                </a:rPr>
                <a:t>DocuWare</a:t>
              </a:r>
              <a:r>
                <a:rPr lang="en-US" sz="1500">
                  <a:solidFill>
                    <a:srgbClr val="FFFFFF"/>
                  </a:solidFill>
                  <a:cs typeface="Segoe UI"/>
                </a:rPr>
                <a:t>), RCM and ERP platforms (Lawson, PeopleSoft, </a:t>
              </a:r>
              <a:r>
                <a:rPr lang="en-US" sz="1500" err="1">
                  <a:solidFill>
                    <a:srgbClr val="FFFFFF"/>
                  </a:solidFill>
                  <a:cs typeface="Segoe UI"/>
                </a:rPr>
                <a:t>TalentPlus</a:t>
              </a:r>
              <a:r>
                <a:rPr lang="en-US" sz="1500">
                  <a:solidFill>
                    <a:srgbClr val="FFFFFF"/>
                  </a:solidFill>
                  <a:cs typeface="Segoe UI"/>
                </a:rPr>
                <a:t>)</a:t>
              </a:r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85673A9-6020-9EAB-5423-28BB444FBCFC}"/>
                </a:ext>
              </a:extLst>
            </p:cNvPr>
            <p:cNvSpPr txBox="1"/>
            <p:nvPr/>
          </p:nvSpPr>
          <p:spPr>
            <a:xfrm>
              <a:off x="3770603" y="2246604"/>
              <a:ext cx="2385527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Deployed </a:t>
              </a:r>
              <a:r>
                <a:rPr lang="en-US" sz="1500" err="1">
                  <a:solidFill>
                    <a:srgbClr val="FFFFFF"/>
                  </a:solidFill>
                  <a:cs typeface="Segoe UI"/>
                </a:rPr>
                <a:t>Triyam’s</a:t>
              </a:r>
              <a:r>
                <a:rPr lang="en-US" sz="1500">
                  <a:solidFill>
                    <a:srgbClr val="FFFFFF"/>
                  </a:solidFill>
                  <a:cs typeface="Segoe UI"/>
                </a:rPr>
                <a:t> Fovea for cloud-based archival</a:t>
              </a:r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06E8A58-8370-F9FA-49CD-A446A972D3C6}"/>
                </a:ext>
              </a:extLst>
            </p:cNvPr>
            <p:cNvSpPr txBox="1"/>
            <p:nvPr/>
          </p:nvSpPr>
          <p:spPr>
            <a:xfrm>
              <a:off x="3770603" y="3050074"/>
              <a:ext cx="2276670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Integrated with Epic EHR and Active Directory SSO</a:t>
              </a:r>
              <a:r>
                <a:rPr lang="en-US" sz="1500"/>
                <a:t>​</a:t>
              </a:r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EDE525-A5C1-1213-E049-F70A49CAC5B1}"/>
                </a:ext>
              </a:extLst>
            </p:cNvPr>
            <p:cNvSpPr txBox="1"/>
            <p:nvPr/>
          </p:nvSpPr>
          <p:spPr>
            <a:xfrm>
              <a:off x="3770603" y="3879067"/>
              <a:ext cx="2349241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Enabled instant search with full audit trails</a:t>
              </a:r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472DFB-D9AE-A50B-CC1F-0EDC093664A1}"/>
                </a:ext>
              </a:extLst>
            </p:cNvPr>
            <p:cNvSpPr txBox="1"/>
            <p:nvPr/>
          </p:nvSpPr>
          <p:spPr>
            <a:xfrm>
              <a:off x="6545976" y="2246604"/>
              <a:ext cx="1970833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108M+ documents </a:t>
              </a:r>
              <a:endParaRPr lang="en-US">
                <a:solidFill>
                  <a:srgbClr val="000000"/>
                </a:solidFill>
                <a:cs typeface="Segoe UI"/>
              </a:endParaRPr>
            </a:p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consolidated</a:t>
              </a:r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269877-2F74-150B-E402-57A3BC18DC14}"/>
                </a:ext>
              </a:extLst>
            </p:cNvPr>
            <p:cNvSpPr txBox="1"/>
            <p:nvPr/>
          </p:nvSpPr>
          <p:spPr>
            <a:xfrm>
              <a:off x="6545976" y="3050074"/>
              <a:ext cx="1991567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Arial"/>
                </a:rPr>
                <a:t>38M+ patient records archived</a:t>
              </a:r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666DC93-A6EB-32AD-7769-5A6B9B729D9A}"/>
                </a:ext>
              </a:extLst>
            </p:cNvPr>
            <p:cNvSpPr txBox="1"/>
            <p:nvPr/>
          </p:nvSpPr>
          <p:spPr>
            <a:xfrm>
              <a:off x="9208279" y="2246604"/>
              <a:ext cx="2271487" cy="79244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Arial"/>
                </a:rPr>
                <a:t>Up to 50% reduction in annual ops and maintenance costs</a:t>
              </a:r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3072C5-EDA4-7126-843F-31D1C204D972}"/>
                </a:ext>
              </a:extLst>
            </p:cNvPr>
            <p:cNvSpPr txBox="1"/>
            <p:nvPr/>
          </p:nvSpPr>
          <p:spPr>
            <a:xfrm>
              <a:off x="9208279" y="3241869"/>
              <a:ext cx="2406261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Arial"/>
                </a:rPr>
                <a:t>HIPAA-compliant archival with full audit visibility</a:t>
              </a:r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7D4ADD-8BA7-7946-29E3-59AFF9423EA8}"/>
                </a:ext>
              </a:extLst>
            </p:cNvPr>
            <p:cNvSpPr txBox="1"/>
            <p:nvPr/>
          </p:nvSpPr>
          <p:spPr>
            <a:xfrm>
              <a:off x="9208279" y="4019421"/>
              <a:ext cx="2105608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cs typeface="Arial"/>
                </a:rPr>
                <a:t>Search time reduced from days to seconds</a:t>
              </a:r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6B0537D-571E-77A5-65E1-F21D56C4F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2982" y="3318391"/>
              <a:ext cx="200025" cy="20002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B1A6EBA-EDB5-704C-F8E7-239B73EE0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2982" y="4095944"/>
              <a:ext cx="200025" cy="20002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D56F3AC4-6382-FF12-5B04-246887290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12982" y="4878678"/>
              <a:ext cx="200025" cy="20002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EDF67D-07FF-BFB8-B51B-8C02F9190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369" y="2312760"/>
              <a:ext cx="200025" cy="20002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62BF31D7-CECC-1BF1-3077-3483053BB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369" y="3131779"/>
              <a:ext cx="200025" cy="20002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944E890-21E8-AC6D-7D32-39D246B0E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86369" y="3971535"/>
              <a:ext cx="200025" cy="20002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FAA6CB7-FD67-64FD-35F2-1E29ABB12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757" y="2312760"/>
              <a:ext cx="200025" cy="20002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95AFC75-EDF4-21CF-B0BC-FBCD7F795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757" y="3131779"/>
              <a:ext cx="200025" cy="20002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2DBAB4B-0F63-F9C2-052C-5DB00AA56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757" y="3971535"/>
              <a:ext cx="200025" cy="200025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494DB14C-1860-41ED-35C8-847E5267B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9757" y="4764637"/>
              <a:ext cx="200025" cy="20002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635E262-05EF-EDBF-802D-83F8B35B7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778" y="2312760"/>
              <a:ext cx="200025" cy="200025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DFDD366-19A8-F5F6-3680-B42E989EE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778" y="3318391"/>
              <a:ext cx="200025" cy="20002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243C4939-A65B-5037-8EB6-F360E226E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778" y="4878677"/>
              <a:ext cx="200025" cy="20002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E6761E-A70E-BB7B-2B4B-1A3442227EB4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A273071-F29D-A498-D88A-2D85272D4250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DBA7C3-F3E5-694E-2395-3BB8A1326D1C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4969A8F-E93D-D8A9-6C22-7EB271470596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Case study: Safe keeping of legacy data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81A126C-9DB4-D3DC-240F-4B3BBC63CA40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A59B7-3041-FA7B-1B81-D1E2AF4E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04B687-2B0F-115C-22FC-E2C76D71C6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B6C1D7D-3104-C1B7-0024-949FE7E7D42C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2FE5C6-09AA-E992-E851-985BBD9EEFE0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0BE85-3997-2DC0-9A94-B557AC09D626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83EE17-CE11-4C12-33F9-B38DC910D957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2E3E58-6315-39E6-6AE2-CB99DD498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59C85D-7E8A-57C3-61B9-9D38FAC9752A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4D3D31-B14C-08E2-EECA-186B1C55734D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D28039E-5024-D533-73BE-54D5280AFC07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30F6B62-66A0-AB6F-CB6F-3B3BDDE41D1B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647C9EE-D0C7-57B5-4EF1-F008960D0A3C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0EF957-C34B-6E8E-2543-1EAB8A9C0CC4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21DD556-0CF3-0770-58D6-A97AF2AD542B}"/>
              </a:ext>
            </a:extLst>
          </p:cNvPr>
          <p:cNvGrpSpPr/>
          <p:nvPr/>
        </p:nvGrpSpPr>
        <p:grpSpPr>
          <a:xfrm>
            <a:off x="3076510" y="787584"/>
            <a:ext cx="6327718" cy="866344"/>
            <a:chOff x="3561184" y="735747"/>
            <a:chExt cx="6327718" cy="86634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2DA170A-C9D2-003A-5E5B-748C6C0D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61184" y="735747"/>
              <a:ext cx="6303347" cy="86634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70BB11-1D0F-A62A-9326-30949CFB0995}"/>
                </a:ext>
              </a:extLst>
            </p:cNvPr>
            <p:cNvSpPr txBox="1"/>
            <p:nvPr/>
          </p:nvSpPr>
          <p:spPr>
            <a:xfrm>
              <a:off x="3663418" y="962170"/>
              <a:ext cx="6225484" cy="3847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900" b="1">
                  <a:solidFill>
                    <a:srgbClr val="0DB8A1"/>
                  </a:solidFill>
                  <a:ea typeface="+mn-lt"/>
                  <a:cs typeface="+mn-lt"/>
                </a:rPr>
                <a:t>One of the largest Health systems in North Carolina</a:t>
              </a:r>
              <a:endParaRPr lang="en-US" sz="1900" b="1">
                <a:solidFill>
                  <a:srgbClr val="0DB8A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417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38CFFA-9A35-0D45-C7FC-8F37C5B041DE}"/>
              </a:ext>
            </a:extLst>
          </p:cNvPr>
          <p:cNvSpPr/>
          <p:nvPr/>
        </p:nvSpPr>
        <p:spPr>
          <a:xfrm rot="18835035">
            <a:off x="7434894" y="2429416"/>
            <a:ext cx="3228108" cy="2651211"/>
          </a:xfrm>
          <a:prstGeom prst="roundRect">
            <a:avLst>
              <a:gd name="adj" fmla="val 11060"/>
            </a:avLst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6196AE-E831-9B96-0912-D83567F9E79A}"/>
              </a:ext>
            </a:extLst>
          </p:cNvPr>
          <p:cNvSpPr/>
          <p:nvPr/>
        </p:nvSpPr>
        <p:spPr>
          <a:xfrm>
            <a:off x="1551713" y="3057035"/>
            <a:ext cx="6339755" cy="1200329"/>
          </a:xfrm>
          <a:prstGeom prst="rect">
            <a:avLst/>
          </a:prstGeom>
          <a:solidFill>
            <a:schemeClr val="dk1">
              <a:alpha val="3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8F5622-2426-9A8B-E31A-C5A500FB47D4}"/>
              </a:ext>
            </a:extLst>
          </p:cNvPr>
          <p:cNvSpPr txBox="1"/>
          <p:nvPr/>
        </p:nvSpPr>
        <p:spPr>
          <a:xfrm>
            <a:off x="2192448" y="3057035"/>
            <a:ext cx="4608563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>
                <a:solidFill>
                  <a:srgbClr val="62BFB9"/>
                </a:solidFill>
                <a:ea typeface="+mn-lt"/>
                <a:cs typeface="+mn-lt"/>
              </a:rPr>
              <a:t>Sudhakar Mohanraj</a:t>
            </a:r>
            <a:endParaRPr lang="en-US" sz="2000" b="1">
              <a:solidFill>
                <a:srgbClr val="62BFB9"/>
              </a:solidFill>
            </a:endParaRPr>
          </a:p>
          <a:p>
            <a:pPr algn="r"/>
            <a:r>
              <a:rPr lang="en-US">
                <a:ea typeface="+mn-lt"/>
                <a:cs typeface="+mn-lt"/>
              </a:rPr>
              <a:t>Founder &amp; CTO, </a:t>
            </a:r>
            <a:r>
              <a:rPr lang="en-US" err="1">
                <a:ea typeface="+mn-lt"/>
                <a:cs typeface="+mn-lt"/>
              </a:rPr>
              <a:t>Triyam</a:t>
            </a:r>
            <a:endParaRPr lang="en-US"/>
          </a:p>
          <a:p>
            <a:pPr algn="r"/>
            <a:r>
              <a:rPr lang="en-US">
                <a:ea typeface="+mn-lt"/>
                <a:cs typeface="+mn-lt"/>
              </a:rPr>
              <a:t>20+ years in US Healthcare IT — EHRs, HIEs, RCM, Data Archival</a:t>
            </a:r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996B60-88E0-6D2E-9C62-AAB7F198A837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67B630-EE6E-A96A-BF7E-80965C401596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4C462B-F129-2AE2-61D3-C39A5634A5D6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29DF64-5AE3-2D62-CA8A-16E25111BE88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Introduction - Meet the Presenters</a:t>
            </a:r>
            <a:r>
              <a:rPr lang="en-US" sz="18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1628EC25-503A-D973-010A-107EB6DC6167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4CF59-2B69-CEFE-3397-6B19E1134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456E5CF-70BE-2BA4-DF78-D34092F7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FB668C3-17FC-40FC-37D9-97B292F32327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FCBA06-29C4-E206-E3DD-36438F298BCC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35CE5C-3B5E-8BFC-6FCB-A3980C42E2BA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BDE3D-594D-99DD-7E75-C6A52B90DBEC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6C7F9E-ED5A-0815-1016-9FE783A9BF3E}"/>
              </a:ext>
            </a:extLst>
          </p:cNvPr>
          <p:cNvGrpSpPr/>
          <p:nvPr/>
        </p:nvGrpSpPr>
        <p:grpSpPr>
          <a:xfrm>
            <a:off x="10369826" y="-269829"/>
            <a:ext cx="1285462" cy="1129458"/>
            <a:chOff x="10369826" y="-269829"/>
            <a:chExt cx="1285462" cy="112945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716A85-3897-6DDB-17C9-617AAB269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69826" y="439085"/>
              <a:ext cx="1285462" cy="420544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ED78CA-427D-3D9F-04E8-D6E6FF9A6441}"/>
                </a:ext>
              </a:extLst>
            </p:cNvPr>
            <p:cNvSpPr/>
            <p:nvPr/>
          </p:nvSpPr>
          <p:spPr>
            <a:xfrm>
              <a:off x="11230104" y="-100895"/>
              <a:ext cx="72012" cy="477165"/>
            </a:xfrm>
            <a:prstGeom prst="round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93BCD36-2BDC-3124-71D3-5F726E2B3877}"/>
                </a:ext>
              </a:extLst>
            </p:cNvPr>
            <p:cNvSpPr/>
            <p:nvPr/>
          </p:nvSpPr>
          <p:spPr>
            <a:xfrm>
              <a:off x="10964123" y="-212320"/>
              <a:ext cx="72012" cy="477165"/>
            </a:xfrm>
            <a:prstGeom prst="round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13518A3-C6D9-FD50-CADC-0CECF66761C7}"/>
                </a:ext>
              </a:extLst>
            </p:cNvPr>
            <p:cNvSpPr/>
            <p:nvPr/>
          </p:nvSpPr>
          <p:spPr>
            <a:xfrm>
              <a:off x="11499679" y="-269829"/>
              <a:ext cx="72012" cy="477165"/>
            </a:xfrm>
            <a:prstGeom prst="roundRect">
              <a:avLst/>
            </a:prstGeom>
            <a:solidFill>
              <a:srgbClr val="1E30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41185C-71F8-D506-95C7-AF0D3502F5CA}"/>
                </a:ext>
              </a:extLst>
            </p:cNvPr>
            <p:cNvSpPr/>
            <p:nvPr/>
          </p:nvSpPr>
          <p:spPr>
            <a:xfrm>
              <a:off x="10683764" y="-165594"/>
              <a:ext cx="72012" cy="477165"/>
            </a:xfrm>
            <a:prstGeom prst="roundRect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C101EAE-DE37-4BE1-D6D9-C196B5D8119A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A20A79-C256-B287-FE4C-FD419F08F62A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16C3461C-C9E8-3766-2064-94CE13F17B7A}"/>
              </a:ext>
            </a:extLst>
          </p:cNvPr>
          <p:cNvGrpSpPr/>
          <p:nvPr/>
        </p:nvGrpSpPr>
        <p:grpSpPr>
          <a:xfrm>
            <a:off x="6758645" y="572143"/>
            <a:ext cx="4472737" cy="5383727"/>
            <a:chOff x="4000931" y="898715"/>
            <a:chExt cx="4203186" cy="5057156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C8831946-EE68-B822-074D-2C80F4954CB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00931" y="1752680"/>
              <a:ext cx="4203186" cy="4203191"/>
            </a:xfrm>
            <a:prstGeom prst="rect">
              <a:avLst/>
            </a:prstGeom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D428CEE6-19D6-5EC2-F8EA-7EBEC17DCEEC}"/>
                </a:ext>
              </a:extLst>
            </p:cNvPr>
            <p:cNvSpPr/>
            <p:nvPr/>
          </p:nvSpPr>
          <p:spPr>
            <a:xfrm>
              <a:off x="4266752" y="2020683"/>
              <a:ext cx="3338195" cy="3338195"/>
            </a:xfrm>
            <a:custGeom>
              <a:avLst/>
              <a:gdLst/>
              <a:ahLst/>
              <a:cxnLst/>
              <a:rect l="l" t="t" r="r" b="b"/>
              <a:pathLst>
                <a:path w="3338195" h="3338195">
                  <a:moveTo>
                    <a:pt x="1692317" y="0"/>
                  </a:moveTo>
                  <a:lnTo>
                    <a:pt x="1645398" y="0"/>
                  </a:lnTo>
                  <a:lnTo>
                    <a:pt x="1599029" y="7962"/>
                  </a:lnTo>
                  <a:lnTo>
                    <a:pt x="1554308" y="23887"/>
                  </a:lnTo>
                  <a:lnTo>
                    <a:pt x="1512336" y="47774"/>
                  </a:lnTo>
                  <a:lnTo>
                    <a:pt x="1474211" y="79624"/>
                  </a:lnTo>
                  <a:lnTo>
                    <a:pt x="79624" y="1474211"/>
                  </a:lnTo>
                  <a:lnTo>
                    <a:pt x="47774" y="1512336"/>
                  </a:lnTo>
                  <a:lnTo>
                    <a:pt x="23887" y="1554310"/>
                  </a:lnTo>
                  <a:lnTo>
                    <a:pt x="7962" y="1599032"/>
                  </a:lnTo>
                  <a:lnTo>
                    <a:pt x="0" y="1645402"/>
                  </a:lnTo>
                  <a:lnTo>
                    <a:pt x="0" y="1692322"/>
                  </a:lnTo>
                  <a:lnTo>
                    <a:pt x="7962" y="1738692"/>
                  </a:lnTo>
                  <a:lnTo>
                    <a:pt x="23887" y="1783411"/>
                  </a:lnTo>
                  <a:lnTo>
                    <a:pt x="47774" y="1825382"/>
                  </a:lnTo>
                  <a:lnTo>
                    <a:pt x="79624" y="1863504"/>
                  </a:lnTo>
                  <a:lnTo>
                    <a:pt x="1474211" y="3258091"/>
                  </a:lnTo>
                  <a:lnTo>
                    <a:pt x="1512336" y="3289944"/>
                  </a:lnTo>
                  <a:lnTo>
                    <a:pt x="1554308" y="3313834"/>
                  </a:lnTo>
                  <a:lnTo>
                    <a:pt x="1599029" y="3329761"/>
                  </a:lnTo>
                  <a:lnTo>
                    <a:pt x="1645398" y="3337725"/>
                  </a:lnTo>
                  <a:lnTo>
                    <a:pt x="1692317" y="3337725"/>
                  </a:lnTo>
                  <a:lnTo>
                    <a:pt x="1738686" y="3329761"/>
                  </a:lnTo>
                  <a:lnTo>
                    <a:pt x="1783406" y="3313834"/>
                  </a:lnTo>
                  <a:lnTo>
                    <a:pt x="1825379" y="3289944"/>
                  </a:lnTo>
                  <a:lnTo>
                    <a:pt x="1863504" y="3258091"/>
                  </a:lnTo>
                  <a:lnTo>
                    <a:pt x="3258091" y="1863504"/>
                  </a:lnTo>
                  <a:lnTo>
                    <a:pt x="3289941" y="1825382"/>
                  </a:lnTo>
                  <a:lnTo>
                    <a:pt x="3313828" y="1783411"/>
                  </a:lnTo>
                  <a:lnTo>
                    <a:pt x="3329753" y="1738692"/>
                  </a:lnTo>
                  <a:lnTo>
                    <a:pt x="3337715" y="1692322"/>
                  </a:lnTo>
                  <a:lnTo>
                    <a:pt x="3337715" y="1645402"/>
                  </a:lnTo>
                  <a:lnTo>
                    <a:pt x="3329753" y="1599032"/>
                  </a:lnTo>
                  <a:lnTo>
                    <a:pt x="3313828" y="1554310"/>
                  </a:lnTo>
                  <a:lnTo>
                    <a:pt x="3289941" y="1512336"/>
                  </a:lnTo>
                  <a:lnTo>
                    <a:pt x="3258091" y="1474211"/>
                  </a:lnTo>
                  <a:lnTo>
                    <a:pt x="1863504" y="79624"/>
                  </a:lnTo>
                  <a:lnTo>
                    <a:pt x="1825379" y="47774"/>
                  </a:lnTo>
                  <a:lnTo>
                    <a:pt x="1783406" y="23887"/>
                  </a:lnTo>
                  <a:lnTo>
                    <a:pt x="1738686" y="7962"/>
                  </a:lnTo>
                  <a:lnTo>
                    <a:pt x="16923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919E8EA-5A3C-14C8-0589-C8C78F772316}"/>
                </a:ext>
              </a:extLst>
            </p:cNvPr>
            <p:cNvSpPr/>
            <p:nvPr/>
          </p:nvSpPr>
          <p:spPr>
            <a:xfrm>
              <a:off x="4266752" y="2020683"/>
              <a:ext cx="3338195" cy="3338195"/>
            </a:xfrm>
            <a:custGeom>
              <a:avLst/>
              <a:gdLst/>
              <a:ahLst/>
              <a:cxnLst/>
              <a:rect l="l" t="t" r="r" b="b"/>
              <a:pathLst>
                <a:path w="3338195" h="3338195">
                  <a:moveTo>
                    <a:pt x="1474211" y="3258091"/>
                  </a:moveTo>
                  <a:lnTo>
                    <a:pt x="79624" y="1863504"/>
                  </a:lnTo>
                  <a:lnTo>
                    <a:pt x="47774" y="1825382"/>
                  </a:lnTo>
                  <a:lnTo>
                    <a:pt x="23887" y="1783411"/>
                  </a:lnTo>
                  <a:lnTo>
                    <a:pt x="7962" y="1738692"/>
                  </a:lnTo>
                  <a:lnTo>
                    <a:pt x="0" y="1692322"/>
                  </a:lnTo>
                  <a:lnTo>
                    <a:pt x="0" y="1645402"/>
                  </a:lnTo>
                  <a:lnTo>
                    <a:pt x="7962" y="1599032"/>
                  </a:lnTo>
                  <a:lnTo>
                    <a:pt x="23887" y="1554310"/>
                  </a:lnTo>
                  <a:lnTo>
                    <a:pt x="47774" y="1512336"/>
                  </a:lnTo>
                  <a:lnTo>
                    <a:pt x="79624" y="1474211"/>
                  </a:lnTo>
                  <a:lnTo>
                    <a:pt x="1474211" y="79624"/>
                  </a:lnTo>
                  <a:lnTo>
                    <a:pt x="1512336" y="47774"/>
                  </a:lnTo>
                  <a:lnTo>
                    <a:pt x="1554308" y="23887"/>
                  </a:lnTo>
                  <a:lnTo>
                    <a:pt x="1599029" y="7962"/>
                  </a:lnTo>
                  <a:lnTo>
                    <a:pt x="1645398" y="0"/>
                  </a:lnTo>
                  <a:lnTo>
                    <a:pt x="1692317" y="0"/>
                  </a:lnTo>
                  <a:lnTo>
                    <a:pt x="1738686" y="7962"/>
                  </a:lnTo>
                  <a:lnTo>
                    <a:pt x="1783406" y="23887"/>
                  </a:lnTo>
                  <a:lnTo>
                    <a:pt x="1825379" y="47774"/>
                  </a:lnTo>
                  <a:lnTo>
                    <a:pt x="1863504" y="79624"/>
                  </a:lnTo>
                  <a:lnTo>
                    <a:pt x="3258091" y="1474211"/>
                  </a:lnTo>
                  <a:lnTo>
                    <a:pt x="3289941" y="1512336"/>
                  </a:lnTo>
                  <a:lnTo>
                    <a:pt x="3313828" y="1554310"/>
                  </a:lnTo>
                  <a:lnTo>
                    <a:pt x="3329753" y="1599032"/>
                  </a:lnTo>
                  <a:lnTo>
                    <a:pt x="3337715" y="1645402"/>
                  </a:lnTo>
                  <a:lnTo>
                    <a:pt x="3337715" y="1692322"/>
                  </a:lnTo>
                  <a:lnTo>
                    <a:pt x="3329753" y="1738692"/>
                  </a:lnTo>
                  <a:lnTo>
                    <a:pt x="3313828" y="1783411"/>
                  </a:lnTo>
                  <a:lnTo>
                    <a:pt x="3289941" y="1825382"/>
                  </a:lnTo>
                  <a:lnTo>
                    <a:pt x="3258091" y="1863504"/>
                  </a:lnTo>
                  <a:lnTo>
                    <a:pt x="1863504" y="3258091"/>
                  </a:lnTo>
                  <a:lnTo>
                    <a:pt x="1825379" y="3289944"/>
                  </a:lnTo>
                  <a:lnTo>
                    <a:pt x="1783406" y="3313834"/>
                  </a:lnTo>
                  <a:lnTo>
                    <a:pt x="1738686" y="3329761"/>
                  </a:lnTo>
                  <a:lnTo>
                    <a:pt x="1692317" y="3337725"/>
                  </a:lnTo>
                  <a:lnTo>
                    <a:pt x="1645398" y="3337725"/>
                  </a:lnTo>
                  <a:lnTo>
                    <a:pt x="1599029" y="3329761"/>
                  </a:lnTo>
                  <a:lnTo>
                    <a:pt x="1554308" y="3313834"/>
                  </a:lnTo>
                  <a:lnTo>
                    <a:pt x="1512336" y="3289944"/>
                  </a:lnTo>
                  <a:lnTo>
                    <a:pt x="1474211" y="3258091"/>
                  </a:lnTo>
                  <a:close/>
                </a:path>
              </a:pathLst>
            </a:custGeom>
            <a:ln w="14350">
              <a:solidFill>
                <a:srgbClr val="61BEB8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0DF57B80-7802-42B5-0611-476D921D78C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21292" y="2175230"/>
              <a:ext cx="3028626" cy="3028629"/>
            </a:xfrm>
            <a:prstGeom prst="rect">
              <a:avLst/>
            </a:prstGeom>
          </p:spPr>
        </p:pic>
        <p:pic>
          <p:nvPicPr>
            <p:cNvPr id="25" name="object 7">
              <a:extLst>
                <a:ext uri="{FF2B5EF4-FFF2-40B4-BE49-F238E27FC236}">
                  <a16:creationId xmlns:a16="http://schemas.microsoft.com/office/drawing/2014/main" id="{AF74D9C1-5C11-4730-6606-0DE8D433F40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22902" y="898715"/>
              <a:ext cx="2237229" cy="2240274"/>
            </a:xfrm>
            <a:prstGeom prst="rect">
              <a:avLst/>
            </a:prstGeom>
          </p:spPr>
        </p:pic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2E01D719-2A45-1466-D190-409DA8585009}"/>
                </a:ext>
              </a:extLst>
            </p:cNvPr>
            <p:cNvSpPr/>
            <p:nvPr/>
          </p:nvSpPr>
          <p:spPr>
            <a:xfrm>
              <a:off x="4653422" y="1331036"/>
              <a:ext cx="944244" cy="944244"/>
            </a:xfrm>
            <a:custGeom>
              <a:avLst/>
              <a:gdLst/>
              <a:ahLst/>
              <a:cxnLst/>
              <a:rect l="l" t="t" r="r" b="b"/>
              <a:pathLst>
                <a:path w="944245" h="944244">
                  <a:moveTo>
                    <a:pt x="472070" y="0"/>
                  </a:moveTo>
                  <a:lnTo>
                    <a:pt x="427961" y="8582"/>
                  </a:lnTo>
                  <a:lnTo>
                    <a:pt x="389188" y="34328"/>
                  </a:lnTo>
                  <a:lnTo>
                    <a:pt x="34337" y="389178"/>
                  </a:lnTo>
                  <a:lnTo>
                    <a:pt x="8584" y="427959"/>
                  </a:lnTo>
                  <a:lnTo>
                    <a:pt x="0" y="472070"/>
                  </a:lnTo>
                  <a:lnTo>
                    <a:pt x="8584" y="516178"/>
                  </a:lnTo>
                  <a:lnTo>
                    <a:pt x="34337" y="554951"/>
                  </a:lnTo>
                  <a:lnTo>
                    <a:pt x="389188" y="909802"/>
                  </a:lnTo>
                  <a:lnTo>
                    <a:pt x="427961" y="935548"/>
                  </a:lnTo>
                  <a:lnTo>
                    <a:pt x="472070" y="944130"/>
                  </a:lnTo>
                  <a:lnTo>
                    <a:pt x="516180" y="935548"/>
                  </a:lnTo>
                  <a:lnTo>
                    <a:pt x="554961" y="909802"/>
                  </a:lnTo>
                  <a:lnTo>
                    <a:pt x="909812" y="554951"/>
                  </a:lnTo>
                  <a:lnTo>
                    <a:pt x="935558" y="516178"/>
                  </a:lnTo>
                  <a:lnTo>
                    <a:pt x="944140" y="472070"/>
                  </a:lnTo>
                  <a:lnTo>
                    <a:pt x="935558" y="427959"/>
                  </a:lnTo>
                  <a:lnTo>
                    <a:pt x="909812" y="389178"/>
                  </a:lnTo>
                  <a:lnTo>
                    <a:pt x="554961" y="34328"/>
                  </a:lnTo>
                  <a:lnTo>
                    <a:pt x="516180" y="8582"/>
                  </a:lnTo>
                  <a:lnTo>
                    <a:pt x="472070" y="0"/>
                  </a:lnTo>
                  <a:close/>
                </a:path>
              </a:pathLst>
            </a:custGeom>
            <a:solidFill>
              <a:srgbClr val="61BEB8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98FBF729-6943-A5E6-BD2C-D2A6D366E77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39414" y="1640250"/>
              <a:ext cx="172161" cy="172161"/>
            </a:xfrm>
            <a:prstGeom prst="rect">
              <a:avLst/>
            </a:prstGeom>
          </p:spPr>
        </p:pic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BA89F270-73E8-E974-5113-7E17846C8EF7}"/>
                </a:ext>
              </a:extLst>
            </p:cNvPr>
            <p:cNvSpPr/>
            <p:nvPr/>
          </p:nvSpPr>
          <p:spPr>
            <a:xfrm>
              <a:off x="4996374" y="1841102"/>
              <a:ext cx="258445" cy="143510"/>
            </a:xfrm>
            <a:custGeom>
              <a:avLst/>
              <a:gdLst/>
              <a:ahLst/>
              <a:cxnLst/>
              <a:rect l="l" t="t" r="r" b="b"/>
              <a:pathLst>
                <a:path w="258445" h="143510">
                  <a:moveTo>
                    <a:pt x="129120" y="0"/>
                  </a:moveTo>
                  <a:lnTo>
                    <a:pt x="78883" y="10184"/>
                  </a:lnTo>
                  <a:lnTo>
                    <a:pt x="37857" y="37861"/>
                  </a:lnTo>
                  <a:lnTo>
                    <a:pt x="10182" y="78888"/>
                  </a:lnTo>
                  <a:lnTo>
                    <a:pt x="0" y="129120"/>
                  </a:lnTo>
                  <a:lnTo>
                    <a:pt x="0" y="137045"/>
                  </a:lnTo>
                  <a:lnTo>
                    <a:pt x="6426" y="143471"/>
                  </a:lnTo>
                  <a:lnTo>
                    <a:pt x="22263" y="143471"/>
                  </a:lnTo>
                  <a:lnTo>
                    <a:pt x="28689" y="137045"/>
                  </a:lnTo>
                  <a:lnTo>
                    <a:pt x="28689" y="129120"/>
                  </a:lnTo>
                  <a:lnTo>
                    <a:pt x="36582" y="90030"/>
                  </a:lnTo>
                  <a:lnTo>
                    <a:pt x="58107" y="58107"/>
                  </a:lnTo>
                  <a:lnTo>
                    <a:pt x="90030" y="36582"/>
                  </a:lnTo>
                  <a:lnTo>
                    <a:pt x="129120" y="28689"/>
                  </a:lnTo>
                  <a:lnTo>
                    <a:pt x="168210" y="36582"/>
                  </a:lnTo>
                  <a:lnTo>
                    <a:pt x="200134" y="58107"/>
                  </a:lnTo>
                  <a:lnTo>
                    <a:pt x="221659" y="90030"/>
                  </a:lnTo>
                  <a:lnTo>
                    <a:pt x="229552" y="129120"/>
                  </a:lnTo>
                  <a:lnTo>
                    <a:pt x="229552" y="137045"/>
                  </a:lnTo>
                  <a:lnTo>
                    <a:pt x="235978" y="143471"/>
                  </a:lnTo>
                  <a:lnTo>
                    <a:pt x="251815" y="143471"/>
                  </a:lnTo>
                  <a:lnTo>
                    <a:pt x="258241" y="137045"/>
                  </a:lnTo>
                  <a:lnTo>
                    <a:pt x="258241" y="129120"/>
                  </a:lnTo>
                  <a:lnTo>
                    <a:pt x="248058" y="78888"/>
                  </a:lnTo>
                  <a:lnTo>
                    <a:pt x="220384" y="37861"/>
                  </a:lnTo>
                  <a:lnTo>
                    <a:pt x="179358" y="10184"/>
                  </a:lnTo>
                  <a:lnTo>
                    <a:pt x="1291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212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146BD-7827-3064-9679-D6CC37FEA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59E192F-A01D-E185-9BDD-FE3272CA933D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909B7C-8415-01DB-6F5E-7AC966F738A0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43F21D8-4DCD-CD32-9D15-4C053F746292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334251-1AED-6640-6059-FDE263F0F093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Closing Remarks – A Quick Recap!</a:t>
            </a:r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FDC2DD0-D73E-90BC-C39C-273B3FCD5157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107554-CD7F-E544-02AE-CDF6D3A10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0CD179-102C-A43A-5C2B-88EF74420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7220481-5611-4D33-3815-C8C4788BC3AA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CF8418-E6BD-36BA-83EF-035FDD1C74BB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E5EC541-95B5-2D20-CF28-7BEC4F33E7D4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004976-BF32-5C07-152B-2D5D858CF185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CFBEBF-AC66-3C1E-1686-21320E74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C1F5A9-19EA-5E1D-A705-36C245C11B74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C19B7A-EEAC-BD0C-099F-2B64C13A2EDF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EBD13F-D3C4-1946-02AE-C315F93502C1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954387-546B-41DA-563D-F1C88C255CA2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B9606C1-4543-E7CC-83A8-98B991ABECAE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14A805-6BD0-93AA-8C45-92F5AF558FE5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D38D39-98F1-20E3-5EA3-00043D0592EC}"/>
              </a:ext>
            </a:extLst>
          </p:cNvPr>
          <p:cNvGrpSpPr/>
          <p:nvPr/>
        </p:nvGrpSpPr>
        <p:grpSpPr>
          <a:xfrm>
            <a:off x="560319" y="1138573"/>
            <a:ext cx="3696202" cy="4583789"/>
            <a:chOff x="669856" y="1290973"/>
            <a:chExt cx="3696202" cy="458378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B81CBE7-A9D0-42F0-C8AC-4F5EC1884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56" y="1491628"/>
              <a:ext cx="3696202" cy="438313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D6A109-32DF-01D9-0010-B5F401621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8738" y="1290973"/>
              <a:ext cx="2576993" cy="98772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814855C-CBFD-F667-5E0B-EA7EF8DCE04E}"/>
                </a:ext>
              </a:extLst>
            </p:cNvPr>
            <p:cNvSpPr txBox="1"/>
            <p:nvPr/>
          </p:nvSpPr>
          <p:spPr>
            <a:xfrm>
              <a:off x="1518848" y="1590307"/>
              <a:ext cx="1940455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Key Takeaways</a:t>
              </a:r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FCEC618-46BA-6D16-0691-26CA79A14C39}"/>
                </a:ext>
              </a:extLst>
            </p:cNvPr>
            <p:cNvSpPr txBox="1"/>
            <p:nvPr/>
          </p:nvSpPr>
          <p:spPr>
            <a:xfrm>
              <a:off x="1386512" y="2221975"/>
              <a:ext cx="2631366" cy="12464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Healthcare data is projected to reach 10 zettabytes this year which is 30% of global data, doubling every 3 years</a:t>
              </a:r>
              <a:endParaRPr lang="en-US"/>
            </a:p>
            <a:p>
              <a:endParaRPr lang="en-US" sz="1500">
                <a:solidFill>
                  <a:srgbClr val="FFFFFF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1A8D8C-44C0-9DE3-A4CE-6FE7C41B23B3}"/>
                </a:ext>
              </a:extLst>
            </p:cNvPr>
            <p:cNvSpPr txBox="1"/>
            <p:nvPr/>
          </p:nvSpPr>
          <p:spPr>
            <a:xfrm>
              <a:off x="1389331" y="3504422"/>
              <a:ext cx="2708859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Data sources range from EHRs and imaging to wearables, smart rooms, and genomics</a:t>
              </a:r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E63FB8-AFA5-27E3-5044-82D7126E27DC}"/>
                </a:ext>
              </a:extLst>
            </p:cNvPr>
            <p:cNvSpPr txBox="1"/>
            <p:nvPr/>
          </p:nvSpPr>
          <p:spPr>
            <a:xfrm>
              <a:off x="1394518" y="4582628"/>
              <a:ext cx="2530668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This surge brings immense opportunity and growing complexity</a:t>
              </a:r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CB8916F-AAD7-18ED-D11A-B4474FA3BB36}"/>
                </a:ext>
              </a:extLst>
            </p:cNvPr>
            <p:cNvSpPr/>
            <p:nvPr/>
          </p:nvSpPr>
          <p:spPr>
            <a:xfrm>
              <a:off x="1038137" y="2317923"/>
              <a:ext cx="290285" cy="145142"/>
            </a:xfrm>
            <a:prstGeom prst="round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D3251214-7C41-D56C-60D2-A49ECA5946EA}"/>
                </a:ext>
              </a:extLst>
            </p:cNvPr>
            <p:cNvSpPr/>
            <p:nvPr/>
          </p:nvSpPr>
          <p:spPr>
            <a:xfrm>
              <a:off x="1038137" y="3607793"/>
              <a:ext cx="290285" cy="145142"/>
            </a:xfrm>
            <a:prstGeom prst="round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310EEE8-DEDA-5EDD-3494-B9A234FB16A7}"/>
                </a:ext>
              </a:extLst>
            </p:cNvPr>
            <p:cNvSpPr/>
            <p:nvPr/>
          </p:nvSpPr>
          <p:spPr>
            <a:xfrm>
              <a:off x="1038137" y="4663490"/>
              <a:ext cx="290285" cy="145142"/>
            </a:xfrm>
            <a:prstGeom prst="round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A8A71-71D0-F372-3D19-3949337DC908}"/>
              </a:ext>
            </a:extLst>
          </p:cNvPr>
          <p:cNvGrpSpPr/>
          <p:nvPr/>
        </p:nvGrpSpPr>
        <p:grpSpPr>
          <a:xfrm>
            <a:off x="4321084" y="1246901"/>
            <a:ext cx="3704211" cy="4478454"/>
            <a:chOff x="5325972" y="1399301"/>
            <a:chExt cx="3704211" cy="447845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C3207DF-B6DD-D9FD-DDFD-98BC1467E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300000">
              <a:off x="5325972" y="1602410"/>
              <a:ext cx="3704211" cy="427534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A828EB-CBA3-59DC-1355-0F66FC95C729}"/>
                </a:ext>
              </a:extLst>
            </p:cNvPr>
            <p:cNvSpPr txBox="1"/>
            <p:nvPr/>
          </p:nvSpPr>
          <p:spPr>
            <a:xfrm>
              <a:off x="6004993" y="3324233"/>
              <a:ext cx="2656344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Use tiered retention – hot, warm, cold, and archive, based on usage &amp; compliance</a:t>
              </a:r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7FA6393B-BBBD-2FAA-0118-AD7935916ED1}"/>
                </a:ext>
              </a:extLst>
            </p:cNvPr>
            <p:cNvGrpSpPr/>
            <p:nvPr/>
          </p:nvGrpSpPr>
          <p:grpSpPr>
            <a:xfrm>
              <a:off x="5768481" y="1399301"/>
              <a:ext cx="2571178" cy="896865"/>
              <a:chOff x="4608609" y="1585038"/>
              <a:chExt cx="2554904" cy="899108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1F881507-CB2B-C912-0A0D-358D8B5E4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8609" y="1585038"/>
                <a:ext cx="2554904" cy="899108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ABF156E-CA66-BA44-F61A-72520DB23312}"/>
                  </a:ext>
                </a:extLst>
              </p:cNvPr>
              <p:cNvSpPr txBox="1"/>
              <p:nvPr/>
            </p:nvSpPr>
            <p:spPr>
              <a:xfrm>
                <a:off x="4632720" y="1847504"/>
                <a:ext cx="2382273" cy="32397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500">
                    <a:solidFill>
                      <a:srgbClr val="FFFFFF"/>
                    </a:solidFill>
                    <a:ea typeface="+mn-lt"/>
                    <a:cs typeface="+mn-lt"/>
                  </a:rPr>
                  <a:t>Managing the Deluge</a:t>
                </a:r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55D077B-5A03-A377-EE44-21320F87DA56}"/>
                </a:ext>
              </a:extLst>
            </p:cNvPr>
            <p:cNvSpPr txBox="1"/>
            <p:nvPr/>
          </p:nvSpPr>
          <p:spPr>
            <a:xfrm>
              <a:off x="6004993" y="2281560"/>
              <a:ext cx="2974560" cy="7848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Choose the right deployment model – cloud, hybrid, or </a:t>
              </a:r>
              <a:endParaRPr lang="en-US">
                <a:solidFill>
                  <a:srgbClr val="000000"/>
                </a:solidFill>
                <a:ea typeface="+mn-lt"/>
                <a:cs typeface="+mn-lt"/>
              </a:endParaRPr>
            </a:p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on-prem</a:t>
              </a:r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23BCBF3-FD0B-8C84-C1AA-F0F470C28A2F}"/>
                </a:ext>
              </a:extLst>
            </p:cNvPr>
            <p:cNvSpPr txBox="1"/>
            <p:nvPr/>
          </p:nvSpPr>
          <p:spPr>
            <a:xfrm>
              <a:off x="6004993" y="4387895"/>
              <a:ext cx="2646374" cy="12798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Put your data to work – clean, curate, and enable federated access for secure analytics and AI readiness</a:t>
              </a:r>
              <a:endParaRPr lang="en-US"/>
            </a:p>
            <a:p>
              <a:r>
                <a:rPr lang="en-US" sz="1500">
                  <a:solidFill>
                    <a:srgbClr val="FFFFFF"/>
                  </a:solidFill>
                  <a:cs typeface="Segoe UI"/>
                </a:rPr>
                <a:t>​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241ACD95-564F-1BF1-DA3A-673F7BEA7B38}"/>
                </a:ext>
              </a:extLst>
            </p:cNvPr>
            <p:cNvSpPr/>
            <p:nvPr/>
          </p:nvSpPr>
          <p:spPr>
            <a:xfrm>
              <a:off x="5712509" y="2371748"/>
              <a:ext cx="292134" cy="144780"/>
            </a:xfrm>
            <a:prstGeom prst="roundRect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009DA7B-7BB5-2752-1D55-01009985488F}"/>
                </a:ext>
              </a:extLst>
            </p:cNvPr>
            <p:cNvSpPr/>
            <p:nvPr/>
          </p:nvSpPr>
          <p:spPr>
            <a:xfrm>
              <a:off x="5712509" y="3420409"/>
              <a:ext cx="292134" cy="144780"/>
            </a:xfrm>
            <a:prstGeom prst="roundRect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AE68FE1-9DF1-47D2-C499-8F0BFC47999C}"/>
                </a:ext>
              </a:extLst>
            </p:cNvPr>
            <p:cNvSpPr/>
            <p:nvPr/>
          </p:nvSpPr>
          <p:spPr>
            <a:xfrm>
              <a:off x="5712509" y="4490663"/>
              <a:ext cx="292134" cy="144780"/>
            </a:xfrm>
            <a:prstGeom prst="roundRect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887623D-089A-8D01-74BA-B351194DF2F5}"/>
              </a:ext>
            </a:extLst>
          </p:cNvPr>
          <p:cNvGrpSpPr/>
          <p:nvPr/>
        </p:nvGrpSpPr>
        <p:grpSpPr>
          <a:xfrm>
            <a:off x="8129798" y="1311426"/>
            <a:ext cx="3602145" cy="4409017"/>
            <a:chOff x="8401261" y="1440014"/>
            <a:chExt cx="3602145" cy="440901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1299D63-04A5-28AA-9453-8C9E4F797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01261" y="1579410"/>
              <a:ext cx="3602145" cy="426962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B1F02A5B-B0A0-94B6-3DEB-FFC2E1F67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42375" y="1440014"/>
              <a:ext cx="2580822" cy="90774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706637E-A0DE-3A65-0251-F6F1E8799D86}"/>
                </a:ext>
              </a:extLst>
            </p:cNvPr>
            <p:cNvSpPr txBox="1"/>
            <p:nvPr/>
          </p:nvSpPr>
          <p:spPr>
            <a:xfrm>
              <a:off x="9074755" y="1710192"/>
              <a:ext cx="2005391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Real-World Impact</a:t>
              </a:r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1E0309C-6EBD-36ED-372C-9016DBE643C5}"/>
                </a:ext>
              </a:extLst>
            </p:cNvPr>
            <p:cNvSpPr txBox="1"/>
            <p:nvPr/>
          </p:nvSpPr>
          <p:spPr>
            <a:xfrm>
              <a:off x="9100230" y="2371120"/>
              <a:ext cx="2406047" cy="14773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 err="1">
                  <a:solidFill>
                    <a:srgbClr val="FFFFFF"/>
                  </a:solidFill>
                  <a:ea typeface="+mn-lt"/>
                  <a:cs typeface="+mn-lt"/>
                </a:rPr>
                <a:t>Triyam</a:t>
              </a:r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 helped a leading health system consolidate 20+ years of records, archiving data across 38M+ patients and 108M+ documents. </a:t>
              </a:r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7670D22-B65B-E4B8-CB2D-ED3AEE01A469}"/>
                </a:ext>
              </a:extLst>
            </p:cNvPr>
            <p:cNvSpPr txBox="1"/>
            <p:nvPr/>
          </p:nvSpPr>
          <p:spPr>
            <a:xfrm>
              <a:off x="9124042" y="4289955"/>
              <a:ext cx="2743200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500">
                  <a:solidFill>
                    <a:srgbClr val="FFFFFF"/>
                  </a:solidFill>
                  <a:ea typeface="+mn-lt"/>
                  <a:cs typeface="+mn-lt"/>
                </a:rPr>
                <a:t>Delivered faster access, cost savings, and full compliance</a:t>
              </a:r>
              <a:endParaRPr 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035DF483-6D18-AC4B-888C-B68067A02021}"/>
                </a:ext>
              </a:extLst>
            </p:cNvPr>
            <p:cNvSpPr/>
            <p:nvPr/>
          </p:nvSpPr>
          <p:spPr>
            <a:xfrm>
              <a:off x="8834273" y="2471456"/>
              <a:ext cx="290285" cy="14514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05179EF-758C-AA4D-8B73-9A50A3EB202F}"/>
                </a:ext>
              </a:extLst>
            </p:cNvPr>
            <p:cNvSpPr/>
            <p:nvPr/>
          </p:nvSpPr>
          <p:spPr>
            <a:xfrm>
              <a:off x="8834273" y="4385526"/>
              <a:ext cx="290285" cy="14514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43728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B874D-205A-97FA-41B9-FFB7518DF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18FA7-D796-78ED-1993-4E1F433A5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" y="0"/>
            <a:ext cx="12180313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744CEE-CE78-7F14-CE95-0879F8480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46" y="4048406"/>
            <a:ext cx="2586005" cy="907749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F174C88-3228-C48B-4B05-BCFF59504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824" y="543382"/>
            <a:ext cx="2528337" cy="105565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8D81F0D-0D11-771E-AF31-C61E2D03F225}"/>
              </a:ext>
            </a:extLst>
          </p:cNvPr>
          <p:cNvSpPr txBox="1">
            <a:spLocks/>
          </p:cNvSpPr>
          <p:nvPr/>
        </p:nvSpPr>
        <p:spPr>
          <a:xfrm>
            <a:off x="4193949" y="2944066"/>
            <a:ext cx="5098070" cy="1745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ea typeface="+mj-lt"/>
                <a:cs typeface="+mj-lt"/>
              </a:rPr>
              <a:t>Let’s continue the conversation. If you’d like to continue the discussion or learn more about how </a:t>
            </a:r>
            <a:r>
              <a:rPr lang="en-US" sz="2000" err="1">
                <a:ea typeface="+mj-lt"/>
                <a:cs typeface="+mj-lt"/>
              </a:rPr>
              <a:t>Triyam</a:t>
            </a:r>
            <a:r>
              <a:rPr lang="en-US" sz="2000">
                <a:ea typeface="+mj-lt"/>
                <a:cs typeface="+mj-lt"/>
              </a:rPr>
              <a:t> can support, you or explore potential collaboration—let’s connect.</a:t>
            </a:r>
            <a:endParaRPr lang="en-US" sz="2000"/>
          </a:p>
          <a:p>
            <a:endParaRPr lang="en-US" sz="2000"/>
          </a:p>
          <a:p>
            <a:r>
              <a:rPr lang="en-US" sz="2000">
                <a:ea typeface="+mj-lt"/>
                <a:cs typeface="+mj-lt"/>
              </a:rPr>
              <a:t>📧 </a:t>
            </a:r>
            <a:r>
              <a:rPr lang="en-US" sz="2000">
                <a:ea typeface="+mj-lt"/>
                <a:cs typeface="+mj-lt"/>
                <a:hlinkClick r:id="rId5"/>
              </a:rPr>
              <a:t>sudhakar@triyam.com</a:t>
            </a:r>
            <a:endParaRPr lang="en-US" sz="2000">
              <a:latin typeface="Calibri"/>
              <a:ea typeface="Calibri"/>
              <a:cs typeface="Calibri"/>
            </a:endParaRPr>
          </a:p>
          <a:p>
            <a:r>
              <a:rPr lang="en-US" sz="2000">
                <a:ea typeface="+mj-lt"/>
                <a:cs typeface="+mj-lt"/>
              </a:rPr>
              <a:t>📧 </a:t>
            </a:r>
            <a:r>
              <a:rPr lang="en-US" sz="2000">
                <a:ea typeface="+mj-lt"/>
                <a:cs typeface="+mj-lt"/>
                <a:hlinkClick r:id="rId6"/>
              </a:rPr>
              <a:t>shawna.serio@triyam.com</a:t>
            </a:r>
            <a:r>
              <a:rPr lang="en-US" sz="2000">
                <a:ea typeface="+mj-lt"/>
                <a:cs typeface="+mj-lt"/>
              </a:rPr>
              <a:t> </a:t>
            </a:r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1FD8C80-5C00-A296-900F-993855D5E7B7}"/>
              </a:ext>
            </a:extLst>
          </p:cNvPr>
          <p:cNvSpPr txBox="1">
            <a:spLocks/>
          </p:cNvSpPr>
          <p:nvPr/>
        </p:nvSpPr>
        <p:spPr>
          <a:xfrm>
            <a:off x="4566432" y="6083526"/>
            <a:ext cx="1841200" cy="340913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>
                <a:solidFill>
                  <a:srgbClr val="01257C"/>
                </a:solidFill>
                <a:latin typeface="PT Sans" panose="020B0503020203020204" pitchFamily="34" charset="77"/>
              </a:rPr>
              <a:t>www.triyam.com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7A63D0-76DF-04EA-3CBB-A96A2F46C6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55372" y="5984961"/>
            <a:ext cx="439479" cy="439479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216A1ACF-1CC5-4C15-DB98-CE554EDD7528}"/>
              </a:ext>
            </a:extLst>
          </p:cNvPr>
          <p:cNvSpPr txBox="1">
            <a:spLocks/>
          </p:cNvSpPr>
          <p:nvPr/>
        </p:nvSpPr>
        <p:spPr>
          <a:xfrm>
            <a:off x="7287498" y="6083526"/>
            <a:ext cx="2102458" cy="340913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>
                <a:solidFill>
                  <a:srgbClr val="01257C"/>
                </a:solidFill>
                <a:latin typeface="PT Sans" panose="020B0503020203020204" pitchFamily="34" charset="77"/>
              </a:rPr>
              <a:t>info@triyam.com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9621D-B7B0-F969-7110-8A521CBD0F24}"/>
              </a:ext>
            </a:extLst>
          </p:cNvPr>
          <p:cNvSpPr txBox="1"/>
          <p:nvPr/>
        </p:nvSpPr>
        <p:spPr>
          <a:xfrm>
            <a:off x="4198288" y="2351466"/>
            <a:ext cx="5100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62BFB9"/>
                </a:solidFill>
                <a:ea typeface="+mn-lt"/>
                <a:cs typeface="+mn-lt"/>
              </a:rPr>
              <a:t>Thanks for Joining Us</a:t>
            </a:r>
            <a:endParaRPr lang="en-US" sz="2400">
              <a:solidFill>
                <a:srgbClr val="62BFB9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FA276FE-AF2D-C94E-A552-CA1B7FA98493}"/>
              </a:ext>
            </a:extLst>
          </p:cNvPr>
          <p:cNvSpPr/>
          <p:nvPr/>
        </p:nvSpPr>
        <p:spPr>
          <a:xfrm>
            <a:off x="6776113" y="-162808"/>
            <a:ext cx="113683" cy="721243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690021A-95D4-97CF-5137-11674166D7CB}"/>
              </a:ext>
            </a:extLst>
          </p:cNvPr>
          <p:cNvSpPr/>
          <p:nvPr/>
        </p:nvSpPr>
        <p:spPr>
          <a:xfrm>
            <a:off x="6474414" y="-274233"/>
            <a:ext cx="107730" cy="721243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3B5E50C-0A62-7364-6AE0-BE84120F6E97}"/>
              </a:ext>
            </a:extLst>
          </p:cNvPr>
          <p:cNvSpPr/>
          <p:nvPr/>
        </p:nvSpPr>
        <p:spPr>
          <a:xfrm>
            <a:off x="7081407" y="-331742"/>
            <a:ext cx="107730" cy="721243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19C657-EECF-A5B8-50BA-C42C3156E77C}"/>
              </a:ext>
            </a:extLst>
          </p:cNvPr>
          <p:cNvSpPr/>
          <p:nvPr/>
        </p:nvSpPr>
        <p:spPr>
          <a:xfrm>
            <a:off x="6158337" y="-227507"/>
            <a:ext cx="107730" cy="721243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C6E7B744-C372-AE38-CE3E-7ECCEF0070FC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16BA0ED4-F0CD-8B70-70D6-6CE991C78C9C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1E87DB8-7CAB-9B3E-03BA-E9BF8A756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354" y="6055519"/>
            <a:ext cx="371475" cy="37147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332DD46-DC54-876B-3E39-27ACD3A0DE19}"/>
              </a:ext>
            </a:extLst>
          </p:cNvPr>
          <p:cNvGrpSpPr/>
          <p:nvPr/>
        </p:nvGrpSpPr>
        <p:grpSpPr>
          <a:xfrm>
            <a:off x="580" y="6772565"/>
            <a:ext cx="12191337" cy="86117"/>
            <a:chOff x="645705" y="6573349"/>
            <a:chExt cx="10893780" cy="8611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95E05FC-C481-D1E5-5887-16E0BEA148A5}"/>
                </a:ext>
              </a:extLst>
            </p:cNvPr>
            <p:cNvSpPr/>
            <p:nvPr/>
          </p:nvSpPr>
          <p:spPr>
            <a:xfrm>
              <a:off x="645705" y="6573349"/>
              <a:ext cx="2723848" cy="86117"/>
            </a:xfrm>
            <a:prstGeom prst="rect">
              <a:avLst/>
            </a:prstGeom>
            <a:solidFill>
              <a:srgbClr val="FF52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9732EDE-D791-F752-F4F0-D1485F88EAEE}"/>
                </a:ext>
              </a:extLst>
            </p:cNvPr>
            <p:cNvSpPr/>
            <p:nvPr/>
          </p:nvSpPr>
          <p:spPr>
            <a:xfrm>
              <a:off x="3366619" y="6573349"/>
              <a:ext cx="2723848" cy="86117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9A51314-9499-BED4-B84B-81136938E2DB}"/>
                </a:ext>
              </a:extLst>
            </p:cNvPr>
            <p:cNvSpPr/>
            <p:nvPr/>
          </p:nvSpPr>
          <p:spPr>
            <a:xfrm>
              <a:off x="6091129" y="6573349"/>
              <a:ext cx="2723848" cy="86117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F50419A-DF63-6BF4-66AC-057311D7DA06}"/>
                </a:ext>
              </a:extLst>
            </p:cNvPr>
            <p:cNvSpPr/>
            <p:nvPr/>
          </p:nvSpPr>
          <p:spPr>
            <a:xfrm>
              <a:off x="8815637" y="6573349"/>
              <a:ext cx="2723848" cy="86117"/>
            </a:xfrm>
            <a:prstGeom prst="rect">
              <a:avLst/>
            </a:prstGeom>
            <a:solidFill>
              <a:srgbClr val="1E305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D70B8F-0121-5D4C-03C5-5CC69A49DD67}"/>
              </a:ext>
            </a:extLst>
          </p:cNvPr>
          <p:cNvGrpSpPr/>
          <p:nvPr/>
        </p:nvGrpSpPr>
        <p:grpSpPr>
          <a:xfrm>
            <a:off x="9755269" y="2543135"/>
            <a:ext cx="1823550" cy="1836014"/>
            <a:chOff x="9750259" y="4461094"/>
            <a:chExt cx="1823550" cy="18360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C0D81C-524B-B103-9512-7FF42D3C906E}"/>
                </a:ext>
              </a:extLst>
            </p:cNvPr>
            <p:cNvSpPr/>
            <p:nvPr/>
          </p:nvSpPr>
          <p:spPr>
            <a:xfrm>
              <a:off x="9750259" y="4461094"/>
              <a:ext cx="1823550" cy="1836014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0982D7-1CD8-B588-F944-AFF58C991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838381" y="4556992"/>
              <a:ext cx="1643225" cy="164322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638E0B-EF10-FF0B-620D-9955A2DFEF9B}"/>
                </a:ext>
              </a:extLst>
            </p:cNvPr>
            <p:cNvSpPr/>
            <p:nvPr/>
          </p:nvSpPr>
          <p:spPr>
            <a:xfrm>
              <a:off x="9838381" y="4554399"/>
              <a:ext cx="1642122" cy="164421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E204EC-046E-98FC-A44C-6FF38042DA75}"/>
              </a:ext>
            </a:extLst>
          </p:cNvPr>
          <p:cNvGrpSpPr/>
          <p:nvPr/>
        </p:nvGrpSpPr>
        <p:grpSpPr>
          <a:xfrm>
            <a:off x="9573840" y="1959168"/>
            <a:ext cx="2187513" cy="710687"/>
            <a:chOff x="9425992" y="1876229"/>
            <a:chExt cx="2187513" cy="7106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777B89-EA3A-F143-80B1-CFBAC3944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25992" y="1876229"/>
              <a:ext cx="2187513" cy="7106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ED51AD-28CD-FF64-6CBA-24730BDFCB60}"/>
                </a:ext>
              </a:extLst>
            </p:cNvPr>
            <p:cNvSpPr txBox="1"/>
            <p:nvPr/>
          </p:nvSpPr>
          <p:spPr>
            <a:xfrm>
              <a:off x="9514115" y="2063103"/>
              <a:ext cx="201126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>
                  <a:solidFill>
                    <a:srgbClr val="FF5200"/>
                  </a:solidFill>
                  <a:ea typeface="+mn-lt"/>
                  <a:cs typeface="+mn-lt"/>
                </a:rPr>
                <a:t>Want the Deck?</a:t>
              </a:r>
              <a:endParaRPr lang="en-US" b="1">
                <a:solidFill>
                  <a:srgbClr val="FF52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849330-FA17-719B-9D12-E99CF070F05B}"/>
              </a:ext>
            </a:extLst>
          </p:cNvPr>
          <p:cNvSpPr txBox="1"/>
          <p:nvPr/>
        </p:nvSpPr>
        <p:spPr>
          <a:xfrm>
            <a:off x="9677513" y="4366727"/>
            <a:ext cx="1944916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>
                <a:solidFill>
                  <a:srgbClr val="FFFFFF"/>
                </a:solidFill>
              </a:rPr>
              <a:t>Scan &amp; Download</a:t>
            </a:r>
          </a:p>
        </p:txBody>
      </p:sp>
    </p:spTree>
    <p:extLst>
      <p:ext uri="{BB962C8B-B14F-4D97-AF65-F5344CB8AC3E}">
        <p14:creationId xmlns:p14="http://schemas.microsoft.com/office/powerpoint/2010/main" val="96391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99FC0-A777-F897-7EB6-48761F84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93EE7B-9321-BC91-EAA4-3176C86B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E6A2691-3F6D-9E63-1D6E-068499666C26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0F31AE-B26D-0263-5E6C-919B7A47A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1AFFBA-402E-4437-383E-2E1D64728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7CB9D8-A11E-02B3-50D5-5861389700EE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596BE1-DFB0-FEF6-530C-57D2CA2CB90A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E3E237-77BD-A15F-36FA-01028F791A83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46BF00-BB3B-9A16-8AC3-BBCAABB6BD8E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82B481-0677-1C71-42BF-E74750E878DD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11BAD2-DF30-02E2-C80B-1FCD46F6D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4EF7F4-1B4A-8060-D7D1-AA143AD83141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B166E5-A928-0F15-4203-09ED3B0B288A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BB8003-5D84-DB74-E482-BB0F82A8DAD1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BF36B0-F49A-7253-FBA3-1E10A3EBECF5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A4065016-CD30-E33F-8070-7A96F44F1688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20DE0-54D9-549D-EE52-DD9318BDCE77}"/>
              </a:ext>
            </a:extLst>
          </p:cNvPr>
          <p:cNvSpPr txBox="1"/>
          <p:nvPr/>
        </p:nvSpPr>
        <p:spPr>
          <a:xfrm>
            <a:off x="609372" y="2331844"/>
            <a:ext cx="604095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1E3055"/>
                </a:solidFill>
                <a:latin typeface="Aptos"/>
              </a:rPr>
              <a:t>Beyond the Data Deluge: </a:t>
            </a:r>
            <a:r>
              <a:rPr lang="en-US" sz="3600" b="1">
                <a:solidFill>
                  <a:srgbClr val="62BFB9"/>
                </a:solidFill>
                <a:latin typeface="Aptos"/>
              </a:rPr>
              <a:t>Practical Solutions for Healthcare IT Leaders</a:t>
            </a:r>
            <a:endParaRPr lang="en-US" b="1">
              <a:solidFill>
                <a:srgbClr val="62BFB9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68174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FD73F-3A23-76D1-CC18-BB0B9D6D2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85379FF-5D36-DEC2-54D7-606F5E9EB287}"/>
              </a:ext>
            </a:extLst>
          </p:cNvPr>
          <p:cNvSpPr/>
          <p:nvPr/>
        </p:nvSpPr>
        <p:spPr>
          <a:xfrm rot="2640000">
            <a:off x="1848774" y="1930409"/>
            <a:ext cx="3198219" cy="2642159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D1CCA1-C066-CE48-3979-18A3A58C4C9B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3C34A8-6BBB-3873-41A5-5F74304AE1B9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4B4DA30-A2CE-BDBF-B01E-78861E5AB709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13EBEB-8194-7DE5-A7ED-CD0CCFD9BE24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Introduction - Meet the Presenters</a:t>
            </a:r>
            <a:r>
              <a:rPr lang="en-US" sz="1800" b="0" i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​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5ED534F-856C-AC6F-587C-45CD079DA9BF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2D5225-AB8D-494E-CA12-AD4083DB2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F218A2-D585-980F-8D5E-05A87E84F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53B5AC-86B2-52CA-0441-A24A78D5EB5B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C0FE2-5207-7D96-D91D-57AF1E69FB82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64472A-F8A4-BECB-B433-65939DDBFEA1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CB76B2-C4E3-A02E-DB74-D0568BD69DB3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382BB9-D6EE-11AB-BB34-D36A4B0D4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8517548-3508-2F74-66DD-F0CF2F5A6179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DDEAA5-A322-3A13-E638-EFBB67CB5772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C4E6F53-39CE-2159-9A37-A1568387200D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4FCACE-9DA5-00FE-9E3E-DE7C0A5BEC22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359DE49-EC36-0B88-3B6E-6E4036941709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C9B0D5-3865-5794-E445-C47991A1EEE6}"/>
              </a:ext>
            </a:extLst>
          </p:cNvPr>
          <p:cNvSpPr/>
          <p:nvPr/>
        </p:nvSpPr>
        <p:spPr>
          <a:xfrm>
            <a:off x="4333983" y="2667054"/>
            <a:ext cx="6415334" cy="1200329"/>
          </a:xfrm>
          <a:prstGeom prst="rect">
            <a:avLst/>
          </a:prstGeom>
          <a:solidFill>
            <a:schemeClr val="dk1">
              <a:alpha val="3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3F12339F-DF5A-3AB5-085E-2D15A8E1F70E}"/>
              </a:ext>
            </a:extLst>
          </p:cNvPr>
          <p:cNvSpPr txBox="1"/>
          <p:nvPr/>
        </p:nvSpPr>
        <p:spPr>
          <a:xfrm>
            <a:off x="6033373" y="2642046"/>
            <a:ext cx="4618088" cy="123110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>
                <a:solidFill>
                  <a:srgbClr val="FF5200"/>
                </a:solidFill>
                <a:ea typeface="+mn-lt"/>
                <a:cs typeface="+mn-lt"/>
              </a:rPr>
              <a:t>Shawna Serio</a:t>
            </a:r>
            <a:endParaRPr lang="en-US" sz="2000" b="1">
              <a:solidFill>
                <a:srgbClr val="FF5200"/>
              </a:solidFill>
            </a:endParaRPr>
          </a:p>
          <a:p>
            <a:r>
              <a:rPr lang="en-US">
                <a:ea typeface="+mn-lt"/>
                <a:cs typeface="+mn-lt"/>
              </a:rPr>
              <a:t>Sr. Solutions Engineer, </a:t>
            </a:r>
            <a:r>
              <a:rPr lang="en-US" err="1">
                <a:ea typeface="+mn-lt"/>
                <a:cs typeface="+mn-lt"/>
              </a:rPr>
              <a:t>Triyam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Expert in RCM, EHR systems &amp; data compliance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CE456A-7AF7-99C8-9B53-17B240BB0592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3" name="object 2">
            <a:extLst>
              <a:ext uri="{FF2B5EF4-FFF2-40B4-BE49-F238E27FC236}">
                <a16:creationId xmlns:a16="http://schemas.microsoft.com/office/drawing/2014/main" id="{D75EA35D-522C-3543-D743-DB43BBF0D76F}"/>
              </a:ext>
            </a:extLst>
          </p:cNvPr>
          <p:cNvGrpSpPr/>
          <p:nvPr/>
        </p:nvGrpSpPr>
        <p:grpSpPr>
          <a:xfrm>
            <a:off x="1634126" y="877876"/>
            <a:ext cx="4606588" cy="5603885"/>
            <a:chOff x="1853201" y="1058851"/>
            <a:chExt cx="4763750" cy="5799147"/>
          </a:xfrm>
        </p:grpSpPr>
        <p:pic>
          <p:nvPicPr>
            <p:cNvPr id="34" name="object 3">
              <a:extLst>
                <a:ext uri="{FF2B5EF4-FFF2-40B4-BE49-F238E27FC236}">
                  <a16:creationId xmlns:a16="http://schemas.microsoft.com/office/drawing/2014/main" id="{E8D81CFF-B9D5-80D7-5B20-7995ED989B0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201" y="1058851"/>
              <a:ext cx="4645147" cy="4645151"/>
            </a:xfrm>
            <a:prstGeom prst="rect">
              <a:avLst/>
            </a:prstGeom>
          </p:spPr>
        </p:pic>
        <p:sp>
          <p:nvSpPr>
            <p:cNvPr id="35" name="object 4">
              <a:extLst>
                <a:ext uri="{FF2B5EF4-FFF2-40B4-BE49-F238E27FC236}">
                  <a16:creationId xmlns:a16="http://schemas.microsoft.com/office/drawing/2014/main" id="{7548D08D-67F4-59B3-37ED-6F3012643B98}"/>
                </a:ext>
              </a:extLst>
            </p:cNvPr>
            <p:cNvSpPr/>
            <p:nvPr/>
          </p:nvSpPr>
          <p:spPr>
            <a:xfrm>
              <a:off x="2145101" y="1347792"/>
              <a:ext cx="3695700" cy="3695700"/>
            </a:xfrm>
            <a:custGeom>
              <a:avLst/>
              <a:gdLst/>
              <a:ahLst/>
              <a:cxnLst/>
              <a:rect l="l" t="t" r="r" b="b"/>
              <a:pathLst>
                <a:path w="3695700" h="3695700">
                  <a:moveTo>
                    <a:pt x="1847632" y="0"/>
                  </a:moveTo>
                  <a:lnTo>
                    <a:pt x="1801011" y="3568"/>
                  </a:lnTo>
                  <a:lnTo>
                    <a:pt x="1755276" y="14273"/>
                  </a:lnTo>
                  <a:lnTo>
                    <a:pt x="1711315" y="32116"/>
                  </a:lnTo>
                  <a:lnTo>
                    <a:pt x="1670014" y="57095"/>
                  </a:lnTo>
                  <a:lnTo>
                    <a:pt x="1632261" y="89211"/>
                  </a:lnTo>
                  <a:lnTo>
                    <a:pt x="89211" y="1632261"/>
                  </a:lnTo>
                  <a:lnTo>
                    <a:pt x="57095" y="1670014"/>
                  </a:lnTo>
                  <a:lnTo>
                    <a:pt x="32116" y="1711315"/>
                  </a:lnTo>
                  <a:lnTo>
                    <a:pt x="14273" y="1755277"/>
                  </a:lnTo>
                  <a:lnTo>
                    <a:pt x="3568" y="1801012"/>
                  </a:lnTo>
                  <a:lnTo>
                    <a:pt x="0" y="1847634"/>
                  </a:lnTo>
                  <a:lnTo>
                    <a:pt x="3568" y="1894255"/>
                  </a:lnTo>
                  <a:lnTo>
                    <a:pt x="14273" y="1939990"/>
                  </a:lnTo>
                  <a:lnTo>
                    <a:pt x="32116" y="1983952"/>
                  </a:lnTo>
                  <a:lnTo>
                    <a:pt x="57095" y="2025253"/>
                  </a:lnTo>
                  <a:lnTo>
                    <a:pt x="89211" y="2063007"/>
                  </a:lnTo>
                  <a:lnTo>
                    <a:pt x="1632261" y="3606057"/>
                  </a:lnTo>
                  <a:lnTo>
                    <a:pt x="1670014" y="3638173"/>
                  </a:lnTo>
                  <a:lnTo>
                    <a:pt x="1711315" y="3663152"/>
                  </a:lnTo>
                  <a:lnTo>
                    <a:pt x="1755276" y="3680994"/>
                  </a:lnTo>
                  <a:lnTo>
                    <a:pt x="1801011" y="3691699"/>
                  </a:lnTo>
                  <a:lnTo>
                    <a:pt x="1847632" y="3695268"/>
                  </a:lnTo>
                  <a:lnTo>
                    <a:pt x="1894253" y="3691699"/>
                  </a:lnTo>
                  <a:lnTo>
                    <a:pt x="1939986" y="3680994"/>
                  </a:lnTo>
                  <a:lnTo>
                    <a:pt x="1983945" y="3663152"/>
                  </a:lnTo>
                  <a:lnTo>
                    <a:pt x="2025244" y="3638173"/>
                  </a:lnTo>
                  <a:lnTo>
                    <a:pt x="2062994" y="3606057"/>
                  </a:lnTo>
                  <a:lnTo>
                    <a:pt x="3606057" y="2063007"/>
                  </a:lnTo>
                  <a:lnTo>
                    <a:pt x="3638169" y="2025253"/>
                  </a:lnTo>
                  <a:lnTo>
                    <a:pt x="3663146" y="1983952"/>
                  </a:lnTo>
                  <a:lnTo>
                    <a:pt x="3680986" y="1939990"/>
                  </a:lnTo>
                  <a:lnTo>
                    <a:pt x="3691690" y="1894255"/>
                  </a:lnTo>
                  <a:lnTo>
                    <a:pt x="3695258" y="1847634"/>
                  </a:lnTo>
                  <a:lnTo>
                    <a:pt x="3691690" y="1801012"/>
                  </a:lnTo>
                  <a:lnTo>
                    <a:pt x="3680986" y="1755277"/>
                  </a:lnTo>
                  <a:lnTo>
                    <a:pt x="3663146" y="1711315"/>
                  </a:lnTo>
                  <a:lnTo>
                    <a:pt x="3638169" y="1670014"/>
                  </a:lnTo>
                  <a:lnTo>
                    <a:pt x="3606057" y="1632261"/>
                  </a:lnTo>
                  <a:lnTo>
                    <a:pt x="2062994" y="89211"/>
                  </a:lnTo>
                  <a:lnTo>
                    <a:pt x="2025244" y="57095"/>
                  </a:lnTo>
                  <a:lnTo>
                    <a:pt x="1983945" y="32116"/>
                  </a:lnTo>
                  <a:lnTo>
                    <a:pt x="1939986" y="14273"/>
                  </a:lnTo>
                  <a:lnTo>
                    <a:pt x="1894253" y="3568"/>
                  </a:lnTo>
                  <a:lnTo>
                    <a:pt x="18476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sp>
          <p:nvSpPr>
            <p:cNvPr id="36" name="object 5">
              <a:extLst>
                <a:ext uri="{FF2B5EF4-FFF2-40B4-BE49-F238E27FC236}">
                  <a16:creationId xmlns:a16="http://schemas.microsoft.com/office/drawing/2014/main" id="{95E4F267-2531-FAB1-BECD-72DEF00488B2}"/>
                </a:ext>
              </a:extLst>
            </p:cNvPr>
            <p:cNvSpPr/>
            <p:nvPr/>
          </p:nvSpPr>
          <p:spPr>
            <a:xfrm>
              <a:off x="2145101" y="1347792"/>
              <a:ext cx="3695700" cy="3695700"/>
            </a:xfrm>
            <a:custGeom>
              <a:avLst/>
              <a:gdLst/>
              <a:ahLst/>
              <a:cxnLst/>
              <a:rect l="l" t="t" r="r" b="b"/>
              <a:pathLst>
                <a:path w="3695700" h="3695700">
                  <a:moveTo>
                    <a:pt x="1632261" y="3606057"/>
                  </a:moveTo>
                  <a:lnTo>
                    <a:pt x="89211" y="2063007"/>
                  </a:lnTo>
                  <a:lnTo>
                    <a:pt x="57095" y="2025253"/>
                  </a:lnTo>
                  <a:lnTo>
                    <a:pt x="32116" y="1983952"/>
                  </a:lnTo>
                  <a:lnTo>
                    <a:pt x="14273" y="1939990"/>
                  </a:lnTo>
                  <a:lnTo>
                    <a:pt x="3568" y="1894255"/>
                  </a:lnTo>
                  <a:lnTo>
                    <a:pt x="0" y="1847634"/>
                  </a:lnTo>
                  <a:lnTo>
                    <a:pt x="3568" y="1801012"/>
                  </a:lnTo>
                  <a:lnTo>
                    <a:pt x="14273" y="1755277"/>
                  </a:lnTo>
                  <a:lnTo>
                    <a:pt x="32116" y="1711315"/>
                  </a:lnTo>
                  <a:lnTo>
                    <a:pt x="57095" y="1670014"/>
                  </a:lnTo>
                  <a:lnTo>
                    <a:pt x="89211" y="1632261"/>
                  </a:lnTo>
                  <a:lnTo>
                    <a:pt x="1632261" y="89211"/>
                  </a:lnTo>
                  <a:lnTo>
                    <a:pt x="1670014" y="57095"/>
                  </a:lnTo>
                  <a:lnTo>
                    <a:pt x="1711315" y="32116"/>
                  </a:lnTo>
                  <a:lnTo>
                    <a:pt x="1755276" y="14273"/>
                  </a:lnTo>
                  <a:lnTo>
                    <a:pt x="1801011" y="3568"/>
                  </a:lnTo>
                  <a:lnTo>
                    <a:pt x="1847632" y="0"/>
                  </a:lnTo>
                  <a:lnTo>
                    <a:pt x="1894253" y="3568"/>
                  </a:lnTo>
                  <a:lnTo>
                    <a:pt x="1939986" y="14273"/>
                  </a:lnTo>
                  <a:lnTo>
                    <a:pt x="1983945" y="32116"/>
                  </a:lnTo>
                  <a:lnTo>
                    <a:pt x="2025244" y="57095"/>
                  </a:lnTo>
                  <a:lnTo>
                    <a:pt x="2062994" y="89211"/>
                  </a:lnTo>
                  <a:lnTo>
                    <a:pt x="3606057" y="1632261"/>
                  </a:lnTo>
                  <a:lnTo>
                    <a:pt x="3638169" y="1670014"/>
                  </a:lnTo>
                  <a:lnTo>
                    <a:pt x="3663146" y="1711315"/>
                  </a:lnTo>
                  <a:lnTo>
                    <a:pt x="3680986" y="1755277"/>
                  </a:lnTo>
                  <a:lnTo>
                    <a:pt x="3691690" y="1801012"/>
                  </a:lnTo>
                  <a:lnTo>
                    <a:pt x="3695258" y="1847634"/>
                  </a:lnTo>
                  <a:lnTo>
                    <a:pt x="3691690" y="1894255"/>
                  </a:lnTo>
                  <a:lnTo>
                    <a:pt x="3680986" y="1939990"/>
                  </a:lnTo>
                  <a:lnTo>
                    <a:pt x="3663146" y="1983952"/>
                  </a:lnTo>
                  <a:lnTo>
                    <a:pt x="3638169" y="2025253"/>
                  </a:lnTo>
                  <a:lnTo>
                    <a:pt x="3606057" y="2063007"/>
                  </a:lnTo>
                  <a:lnTo>
                    <a:pt x="2062994" y="3606057"/>
                  </a:lnTo>
                  <a:lnTo>
                    <a:pt x="2025244" y="3638173"/>
                  </a:lnTo>
                  <a:lnTo>
                    <a:pt x="1983945" y="3663152"/>
                  </a:lnTo>
                  <a:lnTo>
                    <a:pt x="1939986" y="3680994"/>
                  </a:lnTo>
                  <a:lnTo>
                    <a:pt x="1894253" y="3691699"/>
                  </a:lnTo>
                  <a:lnTo>
                    <a:pt x="1847632" y="3695268"/>
                  </a:lnTo>
                  <a:lnTo>
                    <a:pt x="1801011" y="3691699"/>
                  </a:lnTo>
                  <a:lnTo>
                    <a:pt x="1755276" y="3680994"/>
                  </a:lnTo>
                  <a:lnTo>
                    <a:pt x="1711315" y="3663152"/>
                  </a:lnTo>
                  <a:lnTo>
                    <a:pt x="1670014" y="3638173"/>
                  </a:lnTo>
                  <a:lnTo>
                    <a:pt x="1632261" y="3606057"/>
                  </a:lnTo>
                  <a:close/>
                </a:path>
              </a:pathLst>
            </a:custGeom>
            <a:ln w="15875">
              <a:solidFill>
                <a:srgbClr val="FF9100"/>
              </a:solidFill>
            </a:ln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37" name="object 6">
              <a:extLst>
                <a:ext uri="{FF2B5EF4-FFF2-40B4-BE49-F238E27FC236}">
                  <a16:creationId xmlns:a16="http://schemas.microsoft.com/office/drawing/2014/main" id="{4D8B28B3-CC38-6EFE-1CEA-9DB70D43D2C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7207" y="1519897"/>
              <a:ext cx="3351053" cy="3351060"/>
            </a:xfrm>
            <a:prstGeom prst="rect">
              <a:avLst/>
            </a:prstGeom>
          </p:spPr>
        </p:pic>
        <p:pic>
          <p:nvPicPr>
            <p:cNvPr id="38" name="object 7">
              <a:extLst>
                <a:ext uri="{FF2B5EF4-FFF2-40B4-BE49-F238E27FC236}">
                  <a16:creationId xmlns:a16="http://schemas.microsoft.com/office/drawing/2014/main" id="{88536F3A-3ADC-DE68-A9AC-1173FF316AD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41978" y="4612550"/>
              <a:ext cx="2474973" cy="2245448"/>
            </a:xfrm>
            <a:prstGeom prst="rect">
              <a:avLst/>
            </a:prstGeom>
          </p:spPr>
        </p:pic>
        <p:sp>
          <p:nvSpPr>
            <p:cNvPr id="39" name="object 8">
              <a:extLst>
                <a:ext uri="{FF2B5EF4-FFF2-40B4-BE49-F238E27FC236}">
                  <a16:creationId xmlns:a16="http://schemas.microsoft.com/office/drawing/2014/main" id="{BD36A127-4D8C-ECF3-C260-4ED7F80709AB}"/>
                </a:ext>
              </a:extLst>
            </p:cNvPr>
            <p:cNvSpPr/>
            <p:nvPr/>
          </p:nvSpPr>
          <p:spPr>
            <a:xfrm>
              <a:off x="4618379" y="5089447"/>
              <a:ext cx="1045210" cy="1045210"/>
            </a:xfrm>
            <a:custGeom>
              <a:avLst/>
              <a:gdLst/>
              <a:ahLst/>
              <a:cxnLst/>
              <a:rect l="l" t="t" r="r" b="b"/>
              <a:pathLst>
                <a:path w="1045210" h="1045210">
                  <a:moveTo>
                    <a:pt x="522325" y="0"/>
                  </a:moveTo>
                  <a:lnTo>
                    <a:pt x="473521" y="9496"/>
                  </a:lnTo>
                  <a:lnTo>
                    <a:pt x="430618" y="37985"/>
                  </a:lnTo>
                  <a:lnTo>
                    <a:pt x="37985" y="430618"/>
                  </a:lnTo>
                  <a:lnTo>
                    <a:pt x="9496" y="473521"/>
                  </a:lnTo>
                  <a:lnTo>
                    <a:pt x="0" y="522325"/>
                  </a:lnTo>
                  <a:lnTo>
                    <a:pt x="9496" y="571129"/>
                  </a:lnTo>
                  <a:lnTo>
                    <a:pt x="37985" y="614032"/>
                  </a:lnTo>
                  <a:lnTo>
                    <a:pt x="430618" y="1006665"/>
                  </a:lnTo>
                  <a:lnTo>
                    <a:pt x="473521" y="1035154"/>
                  </a:lnTo>
                  <a:lnTo>
                    <a:pt x="522325" y="1044651"/>
                  </a:lnTo>
                  <a:lnTo>
                    <a:pt x="571129" y="1035154"/>
                  </a:lnTo>
                  <a:lnTo>
                    <a:pt x="614032" y="1006665"/>
                  </a:lnTo>
                  <a:lnTo>
                    <a:pt x="1006665" y="614032"/>
                  </a:lnTo>
                  <a:lnTo>
                    <a:pt x="1035154" y="571129"/>
                  </a:lnTo>
                  <a:lnTo>
                    <a:pt x="1044651" y="522325"/>
                  </a:lnTo>
                  <a:lnTo>
                    <a:pt x="1035154" y="473521"/>
                  </a:lnTo>
                  <a:lnTo>
                    <a:pt x="1006665" y="430618"/>
                  </a:lnTo>
                  <a:lnTo>
                    <a:pt x="614032" y="37985"/>
                  </a:lnTo>
                  <a:lnTo>
                    <a:pt x="571129" y="9496"/>
                  </a:lnTo>
                  <a:lnTo>
                    <a:pt x="522325" y="0"/>
                  </a:lnTo>
                  <a:close/>
                </a:path>
              </a:pathLst>
            </a:custGeom>
            <a:solidFill>
              <a:srgbClr val="FF5200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  <p:pic>
          <p:nvPicPr>
            <p:cNvPr id="40" name="object 9">
              <a:extLst>
                <a:ext uri="{FF2B5EF4-FFF2-40B4-BE49-F238E27FC236}">
                  <a16:creationId xmlns:a16="http://schemas.microsoft.com/office/drawing/2014/main" id="{DFA5DAE2-70A3-89AA-088A-521FD10D15F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45457" y="5431577"/>
              <a:ext cx="190500" cy="190487"/>
            </a:xfrm>
            <a:prstGeom prst="rect">
              <a:avLst/>
            </a:prstGeom>
          </p:spPr>
        </p:pic>
        <p:sp>
          <p:nvSpPr>
            <p:cNvPr id="41" name="object 10">
              <a:extLst>
                <a:ext uri="{FF2B5EF4-FFF2-40B4-BE49-F238E27FC236}">
                  <a16:creationId xmlns:a16="http://schemas.microsoft.com/office/drawing/2014/main" id="{1C46BA92-D0E9-46BA-B8FF-1B192EB526DA}"/>
                </a:ext>
              </a:extLst>
            </p:cNvPr>
            <p:cNvSpPr/>
            <p:nvPr/>
          </p:nvSpPr>
          <p:spPr>
            <a:xfrm>
              <a:off x="4997844" y="5653819"/>
              <a:ext cx="285750" cy="158750"/>
            </a:xfrm>
            <a:custGeom>
              <a:avLst/>
              <a:gdLst/>
              <a:ahLst/>
              <a:cxnLst/>
              <a:rect l="l" t="t" r="r" b="b"/>
              <a:pathLst>
                <a:path w="285750" h="158750">
                  <a:moveTo>
                    <a:pt x="142862" y="0"/>
                  </a:moveTo>
                  <a:lnTo>
                    <a:pt x="97727" y="7320"/>
                  </a:lnTo>
                  <a:lnTo>
                    <a:pt x="58526" y="27612"/>
                  </a:lnTo>
                  <a:lnTo>
                    <a:pt x="27606" y="58529"/>
                  </a:lnTo>
                  <a:lnTo>
                    <a:pt x="7315" y="97728"/>
                  </a:lnTo>
                  <a:lnTo>
                    <a:pt x="0" y="142862"/>
                  </a:lnTo>
                  <a:lnTo>
                    <a:pt x="0" y="151638"/>
                  </a:lnTo>
                  <a:lnTo>
                    <a:pt x="7099" y="158737"/>
                  </a:lnTo>
                  <a:lnTo>
                    <a:pt x="24638" y="158737"/>
                  </a:lnTo>
                  <a:lnTo>
                    <a:pt x="31737" y="151638"/>
                  </a:lnTo>
                  <a:lnTo>
                    <a:pt x="31737" y="142862"/>
                  </a:lnTo>
                  <a:lnTo>
                    <a:pt x="40470" y="99612"/>
                  </a:lnTo>
                  <a:lnTo>
                    <a:pt x="64287" y="64293"/>
                  </a:lnTo>
                  <a:lnTo>
                    <a:pt x="99610" y="40481"/>
                  </a:lnTo>
                  <a:lnTo>
                    <a:pt x="142862" y="31750"/>
                  </a:lnTo>
                  <a:lnTo>
                    <a:pt x="186114" y="40481"/>
                  </a:lnTo>
                  <a:lnTo>
                    <a:pt x="221437" y="64293"/>
                  </a:lnTo>
                  <a:lnTo>
                    <a:pt x="245253" y="99612"/>
                  </a:lnTo>
                  <a:lnTo>
                    <a:pt x="253987" y="142862"/>
                  </a:lnTo>
                  <a:lnTo>
                    <a:pt x="253987" y="151638"/>
                  </a:lnTo>
                  <a:lnTo>
                    <a:pt x="261086" y="158737"/>
                  </a:lnTo>
                  <a:lnTo>
                    <a:pt x="278625" y="158737"/>
                  </a:lnTo>
                  <a:lnTo>
                    <a:pt x="285724" y="151638"/>
                  </a:lnTo>
                  <a:lnTo>
                    <a:pt x="285724" y="142862"/>
                  </a:lnTo>
                  <a:lnTo>
                    <a:pt x="278408" y="97728"/>
                  </a:lnTo>
                  <a:lnTo>
                    <a:pt x="258117" y="58529"/>
                  </a:lnTo>
                  <a:lnTo>
                    <a:pt x="227198" y="27612"/>
                  </a:lnTo>
                  <a:lnTo>
                    <a:pt x="187997" y="7320"/>
                  </a:lnTo>
                  <a:lnTo>
                    <a:pt x="1428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>
              <a:defPPr>
                <a:defRPr kern="0"/>
              </a:def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72888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DDAFC-CFBB-4102-EA61-87B0FB771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694F9583-50D8-2517-F873-D7959735FBE7}"/>
              </a:ext>
            </a:extLst>
          </p:cNvPr>
          <p:cNvSpPr/>
          <p:nvPr/>
        </p:nvSpPr>
        <p:spPr>
          <a:xfrm>
            <a:off x="945112" y="1573276"/>
            <a:ext cx="5247303" cy="2674290"/>
          </a:xfrm>
          <a:prstGeom prst="round1Rect">
            <a:avLst/>
          </a:prstGeom>
          <a:solidFill>
            <a:srgbClr val="B4E5E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08916AB3-CF44-D3F8-9E82-B7A4EB69345C}"/>
              </a:ext>
            </a:extLst>
          </p:cNvPr>
          <p:cNvSpPr/>
          <p:nvPr/>
        </p:nvSpPr>
        <p:spPr>
          <a:xfrm>
            <a:off x="1087986" y="1706626"/>
            <a:ext cx="5256828" cy="2450452"/>
          </a:xfrm>
          <a:prstGeom prst="round1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3999EF1-B54A-F16E-9B26-7A8A9ABC1F53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42578-FE5A-2FC1-7EE6-EB379EA84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43D820-3316-4834-0E20-B30434F6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1232A2-72A2-99FF-B3CD-3B29DA03157D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75EC21-3FAF-0FF5-AB8A-A831AF605A16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B199C6-2661-3973-37FF-8D0ABF84EF97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455932-22D3-980F-37A3-60D2732697AD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47C657-4CF8-BF6B-FE47-500B5C010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F61BB3-8070-65D5-83F8-B258731EFECE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009DBEB-0E19-F5D8-EAD2-1919E29928D4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B8A92F-AB81-1D85-BD64-FD4B1F9E9589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0D558E-A957-5057-3B57-99788C09AA90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429C9DC3-C737-E8FB-A4B4-5D7C55840341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6BEF71-2190-6D03-5AD1-B7B32CB6D117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9" descr="A close-up of a logo&#10;&#10;AI-generated content may be incorrect.">
            <a:extLst>
              <a:ext uri="{FF2B5EF4-FFF2-40B4-BE49-F238E27FC236}">
                <a16:creationId xmlns:a16="http://schemas.microsoft.com/office/drawing/2014/main" id="{6B573121-8080-36EC-EFD2-8D30CE007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654" y="4826082"/>
            <a:ext cx="9487877" cy="117270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761F195-BACF-A61D-BA5B-23EF3A4482A0}"/>
              </a:ext>
            </a:extLst>
          </p:cNvPr>
          <p:cNvGrpSpPr/>
          <p:nvPr/>
        </p:nvGrpSpPr>
        <p:grpSpPr>
          <a:xfrm>
            <a:off x="953795" y="207347"/>
            <a:ext cx="8739673" cy="1005632"/>
            <a:chOff x="1057469" y="279918"/>
            <a:chExt cx="8739673" cy="1005632"/>
          </a:xfrm>
        </p:grpSpPr>
        <p:sp>
          <p:nvSpPr>
            <p:cNvPr id="43" name="Rectangle: Diagonal Corners Rounded 42">
              <a:extLst>
                <a:ext uri="{FF2B5EF4-FFF2-40B4-BE49-F238E27FC236}">
                  <a16:creationId xmlns:a16="http://schemas.microsoft.com/office/drawing/2014/main" id="{86F8DF50-0006-4EAE-FD7E-8300AD1E248A}"/>
                </a:ext>
              </a:extLst>
            </p:cNvPr>
            <p:cNvSpPr/>
            <p:nvPr/>
          </p:nvSpPr>
          <p:spPr>
            <a:xfrm>
              <a:off x="1057469" y="373224"/>
              <a:ext cx="8636000" cy="912326"/>
            </a:xfrm>
            <a:prstGeom prst="round2Diag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: Diagonal Corners Rounded 43">
              <a:extLst>
                <a:ext uri="{FF2B5EF4-FFF2-40B4-BE49-F238E27FC236}">
                  <a16:creationId xmlns:a16="http://schemas.microsoft.com/office/drawing/2014/main" id="{D1E34B7C-7CC2-62E9-85DF-F19C552E0175}"/>
                </a:ext>
              </a:extLst>
            </p:cNvPr>
            <p:cNvSpPr/>
            <p:nvPr/>
          </p:nvSpPr>
          <p:spPr>
            <a:xfrm>
              <a:off x="1109306" y="336939"/>
              <a:ext cx="8636000" cy="912326"/>
            </a:xfrm>
            <a:prstGeom prst="round2DiagRect">
              <a:avLst/>
            </a:prstGeom>
            <a:solidFill>
              <a:srgbClr val="01257C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795B2B83-70ED-5CE6-8783-D985105A72CC}"/>
                </a:ext>
              </a:extLst>
            </p:cNvPr>
            <p:cNvCxnSpPr/>
            <p:nvPr/>
          </p:nvCxnSpPr>
          <p:spPr>
            <a:xfrm>
              <a:off x="1368490" y="279918"/>
              <a:ext cx="8376816" cy="10367"/>
            </a:xfrm>
            <a:prstGeom prst="straightConnector1">
              <a:avLst/>
            </a:prstGeom>
            <a:ln>
              <a:solidFill>
                <a:srgbClr val="62BFB9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9F2CD82-8641-2779-D69B-66464331F933}"/>
                </a:ext>
              </a:extLst>
            </p:cNvPr>
            <p:cNvCxnSpPr/>
            <p:nvPr/>
          </p:nvCxnSpPr>
          <p:spPr>
            <a:xfrm>
              <a:off x="9791959" y="342122"/>
              <a:ext cx="5183" cy="684244"/>
            </a:xfrm>
            <a:prstGeom prst="straightConnector1">
              <a:avLst/>
            </a:prstGeom>
            <a:ln>
              <a:solidFill>
                <a:srgbClr val="62BFB9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" name="Google Shape;179;p7">
            <a:extLst>
              <a:ext uri="{FF2B5EF4-FFF2-40B4-BE49-F238E27FC236}">
                <a16:creationId xmlns:a16="http://schemas.microsoft.com/office/drawing/2014/main" id="{F64D2961-F915-2259-850B-D39E85C037EA}"/>
              </a:ext>
            </a:extLst>
          </p:cNvPr>
          <p:cNvSpPr txBox="1"/>
          <p:nvPr/>
        </p:nvSpPr>
        <p:spPr>
          <a:xfrm>
            <a:off x="1282611" y="280686"/>
            <a:ext cx="8061915" cy="87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At Triyam, we are experts at what we do and deliver a Best in KLAS service and solution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D9915F-4C68-9501-1198-B4A2E8F37AF6}"/>
              </a:ext>
            </a:extLst>
          </p:cNvPr>
          <p:cNvGrpSpPr/>
          <p:nvPr/>
        </p:nvGrpSpPr>
        <p:grpSpPr>
          <a:xfrm>
            <a:off x="6504134" y="1552640"/>
            <a:ext cx="5337136" cy="2838220"/>
            <a:chOff x="5718322" y="1614553"/>
            <a:chExt cx="5337136" cy="283822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0D4B05F-52A8-89B9-4A82-8EA5742A23C3}"/>
                </a:ext>
              </a:extLst>
            </p:cNvPr>
            <p:cNvGrpSpPr/>
            <p:nvPr/>
          </p:nvGrpSpPr>
          <p:grpSpPr>
            <a:xfrm>
              <a:off x="6212430" y="1752082"/>
              <a:ext cx="2267078" cy="1285550"/>
              <a:chOff x="5559287" y="1612123"/>
              <a:chExt cx="2267078" cy="128555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22A531B-D786-CD57-09CF-38F4685837DA}"/>
                  </a:ext>
                </a:extLst>
              </p:cNvPr>
              <p:cNvGrpSpPr/>
              <p:nvPr/>
            </p:nvGrpSpPr>
            <p:grpSpPr>
              <a:xfrm>
                <a:off x="6059714" y="1612123"/>
                <a:ext cx="1295917" cy="1285550"/>
                <a:chOff x="11502571" y="1632858"/>
                <a:chExt cx="1295917" cy="1285550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E51EBD9-67CE-FB19-74DA-11D7737D35C3}"/>
                    </a:ext>
                  </a:extLst>
                </p:cNvPr>
                <p:cNvSpPr/>
                <p:nvPr/>
              </p:nvSpPr>
              <p:spPr>
                <a:xfrm>
                  <a:off x="11502571" y="1632858"/>
                  <a:ext cx="1295917" cy="1285550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7CFFA4A-8832-A6DA-571D-957FD3B4645B}"/>
                    </a:ext>
                  </a:extLst>
                </p:cNvPr>
                <p:cNvSpPr/>
                <p:nvPr/>
              </p:nvSpPr>
              <p:spPr>
                <a:xfrm>
                  <a:off x="11554408" y="1684695"/>
                  <a:ext cx="1192244" cy="1181877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AFEBF984-66A2-8A60-0770-95EFC6E7873D}"/>
                    </a:ext>
                  </a:extLst>
                </p:cNvPr>
                <p:cNvSpPr/>
                <p:nvPr/>
              </p:nvSpPr>
              <p:spPr>
                <a:xfrm>
                  <a:off x="11595877" y="1726164"/>
                  <a:ext cx="1109306" cy="109893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" name="Google Shape;192;p7">
                <a:extLst>
                  <a:ext uri="{FF2B5EF4-FFF2-40B4-BE49-F238E27FC236}">
                    <a16:creationId xmlns:a16="http://schemas.microsoft.com/office/drawing/2014/main" id="{5D1F0B0C-592D-79C9-8136-9084F3EA9C73}"/>
                  </a:ext>
                </a:extLst>
              </p:cNvPr>
              <p:cNvGrpSpPr/>
              <p:nvPr/>
            </p:nvGrpSpPr>
            <p:grpSpPr>
              <a:xfrm>
                <a:off x="5559287" y="1829830"/>
                <a:ext cx="2267078" cy="701541"/>
                <a:chOff x="5559287" y="1829830"/>
                <a:chExt cx="2267078" cy="701541"/>
              </a:xfrm>
            </p:grpSpPr>
            <p:sp>
              <p:nvSpPr>
                <p:cNvPr id="41" name="Google Shape;193;p7">
                  <a:extLst>
                    <a:ext uri="{FF2B5EF4-FFF2-40B4-BE49-F238E27FC236}">
                      <a16:creationId xmlns:a16="http://schemas.microsoft.com/office/drawing/2014/main" id="{BB3BE698-19E4-9E14-9E03-0DEA21723969}"/>
                    </a:ext>
                  </a:extLst>
                </p:cNvPr>
                <p:cNvSpPr txBox="1"/>
                <p:nvPr/>
              </p:nvSpPr>
              <p:spPr>
                <a:xfrm>
                  <a:off x="6181554" y="1829830"/>
                  <a:ext cx="1022545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800" b="1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12</a:t>
                  </a:r>
                  <a:r>
                    <a:rPr lang="en-US" sz="2800" b="1" i="0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+</a:t>
                  </a:r>
                  <a:endParaRPr lang="en-US" sz="2800">
                    <a:solidFill>
                      <a:srgbClr val="0070C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20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8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42" name="Google Shape;194;p7">
                  <a:extLst>
                    <a:ext uri="{FF2B5EF4-FFF2-40B4-BE49-F238E27FC236}">
                      <a16:creationId xmlns:a16="http://schemas.microsoft.com/office/drawing/2014/main" id="{1D08C950-EA1B-94A0-7AA4-62D1B8576BA4}"/>
                    </a:ext>
                  </a:extLst>
                </p:cNvPr>
                <p:cNvSpPr txBox="1"/>
                <p:nvPr/>
              </p:nvSpPr>
              <p:spPr>
                <a:xfrm>
                  <a:off x="5559287" y="2211761"/>
                  <a:ext cx="2267078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YEARS OF</a:t>
                  </a:r>
                  <a:endParaRPr lang="en-US" sz="1200" b="1" i="0">
                    <a:solidFill>
                      <a:srgbClr val="FF5200"/>
                    </a:solidFill>
                    <a:latin typeface="PT Sans"/>
                    <a:ea typeface="PT Sans"/>
                    <a:cs typeface="PT Sans"/>
                  </a:endParaRPr>
                </a:p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 EXPERIENCE</a:t>
                  </a:r>
                  <a:endParaRPr>
                    <a:solidFill>
                      <a:srgbClr val="FF520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2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1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31CD78E-A23E-CE6B-23AE-BFCB4418ABB3}"/>
                </a:ext>
              </a:extLst>
            </p:cNvPr>
            <p:cNvGrpSpPr/>
            <p:nvPr/>
          </p:nvGrpSpPr>
          <p:grpSpPr>
            <a:xfrm>
              <a:off x="7345225" y="1614553"/>
              <a:ext cx="2267078" cy="1166326"/>
              <a:chOff x="7588436" y="1560286"/>
              <a:chExt cx="2267078" cy="1166326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5E1147F-1054-A2A4-5250-6052CA69B5BF}"/>
                  </a:ext>
                </a:extLst>
              </p:cNvPr>
              <p:cNvGrpSpPr/>
              <p:nvPr/>
            </p:nvGrpSpPr>
            <p:grpSpPr>
              <a:xfrm>
                <a:off x="8133183" y="1560286"/>
                <a:ext cx="1171509" cy="1166326"/>
                <a:chOff x="11502571" y="1632858"/>
                <a:chExt cx="1295917" cy="1285550"/>
              </a:xfrm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7F72AE79-0D1E-6046-163C-DFDEE31B0D7D}"/>
                    </a:ext>
                  </a:extLst>
                </p:cNvPr>
                <p:cNvSpPr/>
                <p:nvPr/>
              </p:nvSpPr>
              <p:spPr>
                <a:xfrm>
                  <a:off x="11502571" y="1632858"/>
                  <a:ext cx="1295917" cy="1285550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00DA753B-76D6-C36C-C961-1D29956E3108}"/>
                    </a:ext>
                  </a:extLst>
                </p:cNvPr>
                <p:cNvSpPr/>
                <p:nvPr/>
              </p:nvSpPr>
              <p:spPr>
                <a:xfrm>
                  <a:off x="11554408" y="1684695"/>
                  <a:ext cx="1192244" cy="1181877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597AB89F-B37C-D870-D062-36B4BDBEC6D9}"/>
                    </a:ext>
                  </a:extLst>
                </p:cNvPr>
                <p:cNvSpPr/>
                <p:nvPr/>
              </p:nvSpPr>
              <p:spPr>
                <a:xfrm>
                  <a:off x="11595877" y="1726164"/>
                  <a:ext cx="1109306" cy="109893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oogle Shape;195;p7">
                <a:extLst>
                  <a:ext uri="{FF2B5EF4-FFF2-40B4-BE49-F238E27FC236}">
                    <a16:creationId xmlns:a16="http://schemas.microsoft.com/office/drawing/2014/main" id="{E0B472FF-8761-3C7A-E134-DB31939E9912}"/>
                  </a:ext>
                </a:extLst>
              </p:cNvPr>
              <p:cNvGrpSpPr/>
              <p:nvPr/>
            </p:nvGrpSpPr>
            <p:grpSpPr>
              <a:xfrm>
                <a:off x="7588436" y="1752075"/>
                <a:ext cx="2267078" cy="711908"/>
                <a:chOff x="7588436" y="1752075"/>
                <a:chExt cx="2267078" cy="711908"/>
              </a:xfrm>
            </p:grpSpPr>
            <p:sp>
              <p:nvSpPr>
                <p:cNvPr id="39" name="Google Shape;196;p7">
                  <a:extLst>
                    <a:ext uri="{FF2B5EF4-FFF2-40B4-BE49-F238E27FC236}">
                      <a16:creationId xmlns:a16="http://schemas.microsoft.com/office/drawing/2014/main" id="{6AD6A1C9-6C55-E7D0-0A7E-5EC1A85B5A5D}"/>
                    </a:ext>
                  </a:extLst>
                </p:cNvPr>
                <p:cNvSpPr txBox="1"/>
                <p:nvPr/>
              </p:nvSpPr>
              <p:spPr>
                <a:xfrm>
                  <a:off x="8210703" y="1752075"/>
                  <a:ext cx="1022545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 b="1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8k</a:t>
                  </a:r>
                  <a:r>
                    <a:rPr lang="en-US" sz="2400" b="1" i="0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+</a:t>
                  </a:r>
                  <a:endParaRPr lang="en-US" sz="2400">
                    <a:solidFill>
                      <a:srgbClr val="FFFFFF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20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8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40" name="Google Shape;197;p7">
                  <a:extLst>
                    <a:ext uri="{FF2B5EF4-FFF2-40B4-BE49-F238E27FC236}">
                      <a16:creationId xmlns:a16="http://schemas.microsoft.com/office/drawing/2014/main" id="{65D78206-B648-F229-E88C-800D1B945124}"/>
                    </a:ext>
                  </a:extLst>
                </p:cNvPr>
                <p:cNvSpPr txBox="1"/>
                <p:nvPr/>
              </p:nvSpPr>
              <p:spPr>
                <a:xfrm>
                  <a:off x="7588436" y="2144373"/>
                  <a:ext cx="2267078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LIVE </a:t>
                  </a:r>
                  <a:endParaRPr lang="en-US" sz="1200" b="1" i="0">
                    <a:solidFill>
                      <a:srgbClr val="FF5200"/>
                    </a:solidFill>
                    <a:latin typeface="PT Sans"/>
                    <a:ea typeface="PT Sans"/>
                    <a:cs typeface="PT Sans"/>
                  </a:endParaRPr>
                </a:p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USERS</a:t>
                  </a:r>
                  <a:endParaRPr>
                    <a:solidFill>
                      <a:srgbClr val="FF520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2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1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A3039DB-C049-6BDC-E546-A802BE850909}"/>
                </a:ext>
              </a:extLst>
            </p:cNvPr>
            <p:cNvGrpSpPr/>
            <p:nvPr/>
          </p:nvGrpSpPr>
          <p:grpSpPr>
            <a:xfrm>
              <a:off x="8557232" y="1755257"/>
              <a:ext cx="2267078" cy="1285550"/>
              <a:chOff x="9182156" y="1498082"/>
              <a:chExt cx="2267078" cy="128555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9770447-FCDD-EF48-2B17-E8867D8B3F98}"/>
                  </a:ext>
                </a:extLst>
              </p:cNvPr>
              <p:cNvGrpSpPr/>
              <p:nvPr/>
            </p:nvGrpSpPr>
            <p:grpSpPr>
              <a:xfrm>
                <a:off x="9667550" y="1498082"/>
                <a:ext cx="1295917" cy="1285550"/>
                <a:chOff x="11502571" y="1632858"/>
                <a:chExt cx="1295917" cy="1285550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FED6A39-8E8D-A1B9-6844-E90EB6E1EC46}"/>
                    </a:ext>
                  </a:extLst>
                </p:cNvPr>
                <p:cNvSpPr/>
                <p:nvPr/>
              </p:nvSpPr>
              <p:spPr>
                <a:xfrm>
                  <a:off x="11502571" y="1632858"/>
                  <a:ext cx="1295917" cy="1285550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B37D9DD-7DE3-7A3C-F724-05077D74CD86}"/>
                    </a:ext>
                  </a:extLst>
                </p:cNvPr>
                <p:cNvSpPr/>
                <p:nvPr/>
              </p:nvSpPr>
              <p:spPr>
                <a:xfrm>
                  <a:off x="11554408" y="1684695"/>
                  <a:ext cx="1192244" cy="1181877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A4696C24-42AC-287C-0363-C54373FB33DA}"/>
                    </a:ext>
                  </a:extLst>
                </p:cNvPr>
                <p:cNvSpPr/>
                <p:nvPr/>
              </p:nvSpPr>
              <p:spPr>
                <a:xfrm>
                  <a:off x="11595877" y="1726164"/>
                  <a:ext cx="1109306" cy="109893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oogle Shape;198;p7">
                <a:extLst>
                  <a:ext uri="{FF2B5EF4-FFF2-40B4-BE49-F238E27FC236}">
                    <a16:creationId xmlns:a16="http://schemas.microsoft.com/office/drawing/2014/main" id="{1B03F5F0-3C47-F1BB-6420-AB7F196A6FB8}"/>
                  </a:ext>
                </a:extLst>
              </p:cNvPr>
              <p:cNvGrpSpPr/>
              <p:nvPr/>
            </p:nvGrpSpPr>
            <p:grpSpPr>
              <a:xfrm>
                <a:off x="9182156" y="1663952"/>
                <a:ext cx="2267078" cy="654889"/>
                <a:chOff x="9182156" y="1663952"/>
                <a:chExt cx="2267078" cy="654889"/>
              </a:xfrm>
            </p:grpSpPr>
            <p:sp>
              <p:nvSpPr>
                <p:cNvPr id="37" name="Google Shape;199;p7">
                  <a:extLst>
                    <a:ext uri="{FF2B5EF4-FFF2-40B4-BE49-F238E27FC236}">
                      <a16:creationId xmlns:a16="http://schemas.microsoft.com/office/drawing/2014/main" id="{77A32FEB-0D23-474C-737D-1A46C172050F}"/>
                    </a:ext>
                  </a:extLst>
                </p:cNvPr>
                <p:cNvSpPr txBox="1"/>
                <p:nvPr/>
              </p:nvSpPr>
              <p:spPr>
                <a:xfrm>
                  <a:off x="9825158" y="1663952"/>
                  <a:ext cx="1022545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 b="1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500</a:t>
                  </a:r>
                  <a:r>
                    <a:rPr lang="en-US" sz="2400" b="1" i="0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+</a:t>
                  </a:r>
                  <a:endParaRPr sz="2400">
                    <a:solidFill>
                      <a:srgbClr val="0070C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20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8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38" name="Google Shape;200;p7">
                  <a:extLst>
                    <a:ext uri="{FF2B5EF4-FFF2-40B4-BE49-F238E27FC236}">
                      <a16:creationId xmlns:a16="http://schemas.microsoft.com/office/drawing/2014/main" id="{E412986F-7119-4EA4-67AA-248BC2646458}"/>
                    </a:ext>
                  </a:extLst>
                </p:cNvPr>
                <p:cNvSpPr txBox="1"/>
                <p:nvPr/>
              </p:nvSpPr>
              <p:spPr>
                <a:xfrm>
                  <a:off x="9182156" y="1999231"/>
                  <a:ext cx="2267078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algn="ctr"/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LEGACY</a:t>
                  </a:r>
                  <a:endParaRPr lang="en-US">
                    <a:solidFill>
                      <a:srgbClr val="FF5200"/>
                    </a:solidFill>
                    <a:latin typeface="Aptos" panose="02110004020202020204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SYSTEMS </a:t>
                  </a:r>
                  <a:endParaRPr lang="en-US">
                    <a:solidFill>
                      <a:srgbClr val="FF520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ARCHIVED</a:t>
                  </a:r>
                  <a:endParaRPr>
                    <a:solidFill>
                      <a:srgbClr val="FF520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2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1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</p:grp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BD61269-0BB1-F7E8-5DF2-A58731009B78}"/>
                </a:ext>
              </a:extLst>
            </p:cNvPr>
            <p:cNvGrpSpPr/>
            <p:nvPr/>
          </p:nvGrpSpPr>
          <p:grpSpPr>
            <a:xfrm>
              <a:off x="5718322" y="2783632"/>
              <a:ext cx="2267078" cy="1669141"/>
              <a:chOff x="5578363" y="2783632"/>
              <a:chExt cx="2267078" cy="1669141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B29E42F6-42A1-A95C-3668-962E74477955}"/>
                  </a:ext>
                </a:extLst>
              </p:cNvPr>
              <p:cNvGrpSpPr/>
              <p:nvPr/>
            </p:nvGrpSpPr>
            <p:grpSpPr>
              <a:xfrm>
                <a:off x="5867918" y="2783632"/>
                <a:ext cx="1679508" cy="1669141"/>
                <a:chOff x="11502571" y="1632858"/>
                <a:chExt cx="1295917" cy="1285550"/>
              </a:xfrm>
            </p:grpSpPr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47A1025D-9841-F228-D291-3E282CEFEC29}"/>
                    </a:ext>
                  </a:extLst>
                </p:cNvPr>
                <p:cNvSpPr/>
                <p:nvPr/>
              </p:nvSpPr>
              <p:spPr>
                <a:xfrm>
                  <a:off x="11502571" y="1632858"/>
                  <a:ext cx="1295917" cy="1285550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0A6A27AD-06B5-ABCC-0315-FCFCA1D56CAD}"/>
                    </a:ext>
                  </a:extLst>
                </p:cNvPr>
                <p:cNvSpPr/>
                <p:nvPr/>
              </p:nvSpPr>
              <p:spPr>
                <a:xfrm>
                  <a:off x="11554408" y="1684695"/>
                  <a:ext cx="1192244" cy="1181877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9346069-DAC9-127B-E4D8-8614ED38F630}"/>
                    </a:ext>
                  </a:extLst>
                </p:cNvPr>
                <p:cNvSpPr/>
                <p:nvPr/>
              </p:nvSpPr>
              <p:spPr>
                <a:xfrm>
                  <a:off x="11595877" y="1726164"/>
                  <a:ext cx="1109306" cy="109893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Google Shape;201;p7">
                <a:extLst>
                  <a:ext uri="{FF2B5EF4-FFF2-40B4-BE49-F238E27FC236}">
                    <a16:creationId xmlns:a16="http://schemas.microsoft.com/office/drawing/2014/main" id="{C44F37DE-6750-7555-886E-C27347C01453}"/>
                  </a:ext>
                </a:extLst>
              </p:cNvPr>
              <p:cNvGrpSpPr/>
              <p:nvPr/>
            </p:nvGrpSpPr>
            <p:grpSpPr>
              <a:xfrm>
                <a:off x="5578363" y="3164480"/>
                <a:ext cx="2267078" cy="800206"/>
                <a:chOff x="5588730" y="2754970"/>
                <a:chExt cx="2267078" cy="800206"/>
              </a:xfrm>
            </p:grpSpPr>
            <p:sp>
              <p:nvSpPr>
                <p:cNvPr id="35" name="Google Shape;202;p7">
                  <a:extLst>
                    <a:ext uri="{FF2B5EF4-FFF2-40B4-BE49-F238E27FC236}">
                      <a16:creationId xmlns:a16="http://schemas.microsoft.com/office/drawing/2014/main" id="{09B2519C-E697-EBDB-2B91-50CCF328E802}"/>
                    </a:ext>
                  </a:extLst>
                </p:cNvPr>
                <p:cNvSpPr txBox="1"/>
                <p:nvPr/>
              </p:nvSpPr>
              <p:spPr>
                <a:xfrm>
                  <a:off x="6202288" y="2754970"/>
                  <a:ext cx="1022545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algn="ctr"/>
                  <a:r>
                    <a:rPr lang="en-US" sz="3200" b="1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60M</a:t>
                  </a:r>
                  <a:r>
                    <a:rPr lang="en-US" sz="3200" b="1" i="0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+</a:t>
                  </a:r>
                  <a:endParaRPr lang="en-US" sz="3200">
                    <a:solidFill>
                      <a:srgbClr val="0070C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20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8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36" name="Google Shape;203;p7">
                  <a:extLst>
                    <a:ext uri="{FF2B5EF4-FFF2-40B4-BE49-F238E27FC236}">
                      <a16:creationId xmlns:a16="http://schemas.microsoft.com/office/drawing/2014/main" id="{2273460E-D0F5-4CEF-9707-C33ACCC3328B}"/>
                    </a:ext>
                  </a:extLst>
                </p:cNvPr>
                <p:cNvSpPr txBox="1"/>
                <p:nvPr/>
              </p:nvSpPr>
              <p:spPr>
                <a:xfrm>
                  <a:off x="5588730" y="3235566"/>
                  <a:ext cx="2267078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algn="ctr"/>
                  <a:r>
                    <a:rPr lang="en-US" sz="1200" b="1">
                      <a:solidFill>
                        <a:srgbClr val="FF5200"/>
                      </a:solidFill>
                      <a:latin typeface="PT Sans"/>
                    </a:rPr>
                    <a:t>NO OF PATIENTS</a:t>
                  </a:r>
                  <a:endParaRPr lang="en-US">
                    <a:solidFill>
                      <a:srgbClr val="FF5200"/>
                    </a:solidFill>
                  </a:endParaRPr>
                </a:p>
                <a:p>
                  <a:pPr marL="12700" algn="ctr"/>
                  <a:r>
                    <a:rPr lang="en-US" sz="1200" b="1">
                      <a:solidFill>
                        <a:srgbClr val="FF5200"/>
                      </a:solidFill>
                      <a:latin typeface="PT Sans"/>
                    </a:rPr>
                    <a:t>DATA PRESERVED</a:t>
                  </a:r>
                  <a:endParaRPr lang="en-US">
                    <a:solidFill>
                      <a:srgbClr val="4EA72E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lang="en-US" sz="1200" b="1">
                    <a:solidFill>
                      <a:schemeClr val="accent6"/>
                    </a:solidFill>
                    <a:latin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1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</a:endParaRPr>
                </a:p>
              </p:txBody>
            </p:sp>
          </p:grp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B547946-7C5E-C8D1-A5FF-FAF26D879AEA}"/>
                </a:ext>
              </a:extLst>
            </p:cNvPr>
            <p:cNvGrpSpPr/>
            <p:nvPr/>
          </p:nvGrpSpPr>
          <p:grpSpPr>
            <a:xfrm>
              <a:off x="8788358" y="2904737"/>
              <a:ext cx="2267100" cy="1285550"/>
              <a:chOff x="9306563" y="2866572"/>
              <a:chExt cx="2267100" cy="1285550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42D2C307-36D7-911A-8FB2-BE1146DE60DD}"/>
                  </a:ext>
                </a:extLst>
              </p:cNvPr>
              <p:cNvGrpSpPr/>
              <p:nvPr/>
            </p:nvGrpSpPr>
            <p:grpSpPr>
              <a:xfrm>
                <a:off x="9791959" y="2866572"/>
                <a:ext cx="1295917" cy="1285550"/>
                <a:chOff x="11502571" y="1632858"/>
                <a:chExt cx="1295917" cy="1285550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955A5848-6018-25F4-491F-37ACD7C4D162}"/>
                    </a:ext>
                  </a:extLst>
                </p:cNvPr>
                <p:cNvSpPr/>
                <p:nvPr/>
              </p:nvSpPr>
              <p:spPr>
                <a:xfrm>
                  <a:off x="11502571" y="1632858"/>
                  <a:ext cx="1295917" cy="1285550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309AEE0F-86BA-04FF-5A76-EF543AA4BC4E}"/>
                    </a:ext>
                  </a:extLst>
                </p:cNvPr>
                <p:cNvSpPr/>
                <p:nvPr/>
              </p:nvSpPr>
              <p:spPr>
                <a:xfrm>
                  <a:off x="11554408" y="1684695"/>
                  <a:ext cx="1192244" cy="1181877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3B1391AF-103C-B45D-AABB-5DEBF4EECA8B}"/>
                    </a:ext>
                  </a:extLst>
                </p:cNvPr>
                <p:cNvSpPr/>
                <p:nvPr/>
              </p:nvSpPr>
              <p:spPr>
                <a:xfrm>
                  <a:off x="11595877" y="1726164"/>
                  <a:ext cx="1109306" cy="109893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Google Shape;204;p7">
                <a:extLst>
                  <a:ext uri="{FF2B5EF4-FFF2-40B4-BE49-F238E27FC236}">
                    <a16:creationId xmlns:a16="http://schemas.microsoft.com/office/drawing/2014/main" id="{E663E3FA-7D42-69C1-22BF-AF545AE7EE09}"/>
                  </a:ext>
                </a:extLst>
              </p:cNvPr>
              <p:cNvGrpSpPr/>
              <p:nvPr/>
            </p:nvGrpSpPr>
            <p:grpSpPr>
              <a:xfrm>
                <a:off x="9306563" y="3126887"/>
                <a:ext cx="2267100" cy="665145"/>
                <a:chOff x="9182155" y="2981744"/>
                <a:chExt cx="2267100" cy="665145"/>
              </a:xfrm>
            </p:grpSpPr>
            <p:sp>
              <p:nvSpPr>
                <p:cNvPr id="33" name="Google Shape;205;p7">
                  <a:extLst>
                    <a:ext uri="{FF2B5EF4-FFF2-40B4-BE49-F238E27FC236}">
                      <a16:creationId xmlns:a16="http://schemas.microsoft.com/office/drawing/2014/main" id="{4CE56D73-665F-E3AA-42F2-EE3D7098A385}"/>
                    </a:ext>
                  </a:extLst>
                </p:cNvPr>
                <p:cNvSpPr txBox="1"/>
                <p:nvPr/>
              </p:nvSpPr>
              <p:spPr>
                <a:xfrm>
                  <a:off x="9804422" y="2981744"/>
                  <a:ext cx="1022545" cy="3196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0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9</a:t>
                  </a:r>
                  <a:r>
                    <a:rPr lang="en-US" sz="2000" b="1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5</a:t>
                  </a:r>
                  <a:r>
                    <a:rPr lang="en-US" sz="2000" b="1" i="0">
                      <a:solidFill>
                        <a:srgbClr val="0070C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+</a:t>
                  </a:r>
                  <a:endParaRPr lang="en-US">
                    <a:solidFill>
                      <a:srgbClr val="00B0F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20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800" b="1" i="0">
                    <a:solidFill>
                      <a:schemeClr val="lt1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  <p:sp>
              <p:nvSpPr>
                <p:cNvPr id="34" name="Google Shape;206;p7">
                  <a:extLst>
                    <a:ext uri="{FF2B5EF4-FFF2-40B4-BE49-F238E27FC236}">
                      <a16:creationId xmlns:a16="http://schemas.microsoft.com/office/drawing/2014/main" id="{FB8BAF71-0018-8D65-1197-6EE54EF97066}"/>
                    </a:ext>
                  </a:extLst>
                </p:cNvPr>
                <p:cNvSpPr txBox="1"/>
                <p:nvPr/>
              </p:nvSpPr>
              <p:spPr>
                <a:xfrm>
                  <a:off x="9182155" y="3327389"/>
                  <a:ext cx="2267100" cy="319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0" tIns="12700" rIns="0" bIns="0" anchor="t" anchorCtr="0"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1270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KLAS RATING</a:t>
                  </a:r>
                  <a:endParaRPr lang="en-US">
                    <a:solidFill>
                      <a:srgbClr val="FF520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>
                      <a:solidFill>
                        <a:srgbClr val="FF5200"/>
                      </a:solidFill>
                      <a:latin typeface="PT Sans"/>
                      <a:ea typeface="PT Sans"/>
                      <a:cs typeface="PT Sans"/>
                      <a:sym typeface="PT Sans"/>
                    </a:rPr>
                    <a:t>APRIL 2024</a:t>
                  </a:r>
                  <a:endParaRPr>
                    <a:solidFill>
                      <a:srgbClr val="FF5200"/>
                    </a:solidFill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2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  <a:p>
                  <a:pPr marL="12700" lvl="0" indent="0" algn="ctr" rtl="0">
                    <a:spcBef>
                      <a:spcPts val="100"/>
                    </a:spcBef>
                    <a:spcAft>
                      <a:spcPts val="0"/>
                    </a:spcAft>
                    <a:buNone/>
                  </a:pPr>
                  <a:endParaRPr sz="1100" b="1" i="0">
                    <a:solidFill>
                      <a:schemeClr val="accent6"/>
                    </a:solidFill>
                    <a:latin typeface="PT Sans"/>
                    <a:ea typeface="PT Sans"/>
                    <a:cs typeface="PT Sans"/>
                    <a:sym typeface="PT Sans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49E4107-96A4-0DEE-3E6D-EE3265FF710A}"/>
                </a:ext>
              </a:extLst>
            </p:cNvPr>
            <p:cNvGrpSpPr/>
            <p:nvPr/>
          </p:nvGrpSpPr>
          <p:grpSpPr>
            <a:xfrm>
              <a:off x="7346677" y="2685207"/>
              <a:ext cx="2267078" cy="1669141"/>
              <a:chOff x="9061274" y="2908040"/>
              <a:chExt cx="2267078" cy="1669141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7802D4EE-FDBD-0333-DDBE-FFFB84435F01}"/>
                  </a:ext>
                </a:extLst>
              </p:cNvPr>
              <p:cNvGrpSpPr/>
              <p:nvPr/>
            </p:nvGrpSpPr>
            <p:grpSpPr>
              <a:xfrm>
                <a:off x="9356530" y="2908040"/>
                <a:ext cx="1679508" cy="1669141"/>
                <a:chOff x="11502571" y="1632858"/>
                <a:chExt cx="1295917" cy="1285550"/>
              </a:xfrm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94A8D781-9398-48C0-7B55-6D0A3B45F103}"/>
                    </a:ext>
                  </a:extLst>
                </p:cNvPr>
                <p:cNvSpPr/>
                <p:nvPr/>
              </p:nvSpPr>
              <p:spPr>
                <a:xfrm>
                  <a:off x="11502571" y="1632858"/>
                  <a:ext cx="1295917" cy="1285550"/>
                </a:xfrm>
                <a:prstGeom prst="ellipse">
                  <a:avLst/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C1C6690-398F-A5DB-971F-C5E73FA70DD2}"/>
                    </a:ext>
                  </a:extLst>
                </p:cNvPr>
                <p:cNvSpPr/>
                <p:nvPr/>
              </p:nvSpPr>
              <p:spPr>
                <a:xfrm>
                  <a:off x="11554408" y="1684695"/>
                  <a:ext cx="1192244" cy="1181877"/>
                </a:xfrm>
                <a:prstGeom prst="ellipse">
                  <a:avLst/>
                </a:prstGeom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D0D1BB29-9C90-DE5E-7337-3876D3D49F60}"/>
                    </a:ext>
                  </a:extLst>
                </p:cNvPr>
                <p:cNvSpPr/>
                <p:nvPr/>
              </p:nvSpPr>
              <p:spPr>
                <a:xfrm>
                  <a:off x="11595877" y="1726164"/>
                  <a:ext cx="1109306" cy="1098939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" name="Google Shape;207;p7">
                <a:extLst>
                  <a:ext uri="{FF2B5EF4-FFF2-40B4-BE49-F238E27FC236}">
                    <a16:creationId xmlns:a16="http://schemas.microsoft.com/office/drawing/2014/main" id="{183CFFC7-D1BD-0D61-8CF4-0DEBD261E8BC}"/>
                  </a:ext>
                </a:extLst>
              </p:cNvPr>
              <p:cNvSpPr txBox="1"/>
              <p:nvPr/>
            </p:nvSpPr>
            <p:spPr>
              <a:xfrm>
                <a:off x="9692067" y="3287538"/>
                <a:ext cx="1022545" cy="319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2700" rIns="0" bIns="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>
                    <a:solidFill>
                      <a:srgbClr val="0070C0"/>
                    </a:solidFill>
                    <a:latin typeface="PT Sans"/>
                    <a:ea typeface="PT Sans"/>
                    <a:cs typeface="PT Sans"/>
                    <a:sym typeface="PT Sans"/>
                  </a:rPr>
                  <a:t>150</a:t>
                </a:r>
                <a:r>
                  <a:rPr lang="en-US" sz="2800" b="1" i="0">
                    <a:solidFill>
                      <a:srgbClr val="0070C0"/>
                    </a:solidFill>
                    <a:latin typeface="PT Sans"/>
                    <a:ea typeface="PT Sans"/>
                    <a:cs typeface="PT Sans"/>
                    <a:sym typeface="PT Sans"/>
                  </a:rPr>
                  <a:t>+</a:t>
                </a:r>
                <a:endParaRPr sz="2800">
                  <a:solidFill>
                    <a:srgbClr val="0070C0"/>
                  </a:solidFill>
                </a:endParaRPr>
              </a:p>
              <a:p>
                <a:pPr marL="12700" lvl="0" indent="0" algn="ctr" rtl="0">
                  <a:spcBef>
                    <a:spcPts val="100"/>
                  </a:spcBef>
                  <a:spcAft>
                    <a:spcPts val="0"/>
                  </a:spcAft>
                  <a:buNone/>
                </a:pPr>
                <a:endParaRPr sz="2000" b="1" i="0">
                  <a:solidFill>
                    <a:schemeClr val="lt1"/>
                  </a:solidFill>
                  <a:latin typeface="PT Sans"/>
                  <a:ea typeface="PT Sans"/>
                  <a:cs typeface="PT Sans"/>
                  <a:sym typeface="PT Sans"/>
                </a:endParaRPr>
              </a:p>
              <a:p>
                <a:pPr marL="12700" lvl="0" indent="0" algn="ctr" rtl="0">
                  <a:spcBef>
                    <a:spcPts val="100"/>
                  </a:spcBef>
                  <a:spcAft>
                    <a:spcPts val="0"/>
                  </a:spcAft>
                  <a:buNone/>
                </a:pPr>
                <a:endParaRPr sz="1800" b="1" i="0">
                  <a:solidFill>
                    <a:schemeClr val="lt1"/>
                  </a:solidFill>
                  <a:latin typeface="PT Sans"/>
                  <a:ea typeface="PT Sans"/>
                  <a:cs typeface="PT Sans"/>
                  <a:sym typeface="PT Sans"/>
                </a:endParaRPr>
              </a:p>
            </p:txBody>
          </p:sp>
          <p:sp>
            <p:nvSpPr>
              <p:cNvPr id="28" name="Google Shape;208;p7">
                <a:extLst>
                  <a:ext uri="{FF2B5EF4-FFF2-40B4-BE49-F238E27FC236}">
                    <a16:creationId xmlns:a16="http://schemas.microsoft.com/office/drawing/2014/main" id="{EFEB111B-4639-0439-6958-1F4CBB38A3F4}"/>
                  </a:ext>
                </a:extLst>
              </p:cNvPr>
              <p:cNvSpPr txBox="1"/>
              <p:nvPr/>
            </p:nvSpPr>
            <p:spPr>
              <a:xfrm>
                <a:off x="9061274" y="3735678"/>
                <a:ext cx="2267078" cy="319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12700" rIns="0" bIns="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2700" algn="ctr"/>
                <a:r>
                  <a:rPr lang="en-US" sz="1200" b="1">
                    <a:solidFill>
                      <a:srgbClr val="FF5200"/>
                    </a:solidFill>
                    <a:latin typeface="PT Sans"/>
                  </a:rPr>
                  <a:t>NO OF TRUSTED</a:t>
                </a:r>
                <a:endParaRPr lang="en-US">
                  <a:solidFill>
                    <a:srgbClr val="FF5200"/>
                  </a:solidFill>
                </a:endParaRPr>
              </a:p>
              <a:p>
                <a:pPr marL="12700" algn="ctr"/>
                <a:r>
                  <a:rPr lang="en-US" sz="1200" b="1">
                    <a:solidFill>
                      <a:srgbClr val="FF5200"/>
                    </a:solidFill>
                    <a:latin typeface="PT Sans"/>
                  </a:rPr>
                  <a:t>CLIENTS</a:t>
                </a:r>
                <a:endParaRPr lang="en-US">
                  <a:solidFill>
                    <a:srgbClr val="FF5200"/>
                  </a:solidFill>
                </a:endParaRPr>
              </a:p>
              <a:p>
                <a:pPr marL="12700" lvl="0" indent="0" algn="ctr" rtl="0">
                  <a:spcBef>
                    <a:spcPts val="100"/>
                  </a:spcBef>
                  <a:spcAft>
                    <a:spcPts val="0"/>
                  </a:spcAft>
                  <a:buNone/>
                </a:pPr>
                <a:endParaRPr lang="en-US" sz="1200" b="1">
                  <a:solidFill>
                    <a:schemeClr val="accent6"/>
                  </a:solidFill>
                  <a:latin typeface="PT Sans"/>
                </a:endParaRPr>
              </a:p>
              <a:p>
                <a:pPr marL="12700" lvl="0" indent="0" algn="ctr" rtl="0">
                  <a:spcBef>
                    <a:spcPts val="100"/>
                  </a:spcBef>
                  <a:spcAft>
                    <a:spcPts val="0"/>
                  </a:spcAft>
                  <a:buNone/>
                </a:pPr>
                <a:endParaRPr sz="1100" b="1" i="0">
                  <a:solidFill>
                    <a:schemeClr val="accent6"/>
                  </a:solidFill>
                  <a:latin typeface="PT Sans"/>
                  <a:ea typeface="PT Sans"/>
                  <a:cs typeface="PT Sans"/>
                </a:endParaRPr>
              </a:p>
            </p:txBody>
          </p:sp>
        </p:grpSp>
      </p:grpSp>
      <p:sp>
        <p:nvSpPr>
          <p:cNvPr id="6" name="Google Shape;184;p7">
            <a:extLst>
              <a:ext uri="{FF2B5EF4-FFF2-40B4-BE49-F238E27FC236}">
                <a16:creationId xmlns:a16="http://schemas.microsoft.com/office/drawing/2014/main" id="{29DDCF02-C237-7D47-05B5-E0C838648A0F}"/>
              </a:ext>
            </a:extLst>
          </p:cNvPr>
          <p:cNvSpPr txBox="1"/>
          <p:nvPr/>
        </p:nvSpPr>
        <p:spPr>
          <a:xfrm>
            <a:off x="1430268" y="1985930"/>
            <a:ext cx="4626951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Triyam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is part of Access, the world’s largest private records management company. We’ve been named Best in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KLAS 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for Data Archival in 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2021, 2022, and 2024</a:t>
            </a: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, and featured on the Inc. 5000 list four years in a row. Most recently, in 2024, Newsweek recognized us as one of the World’s Best Digital Health Companies</a:t>
            </a:r>
            <a:r>
              <a:rPr lang="en-US" sz="18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.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12700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81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00142-DAA7-AFBA-1940-09116CAE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BA799095-4DCA-AA7E-8B25-DDC98395C679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8B4A46-4C5A-D6A2-443B-A7C92E88A9BC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55FF2A9-2408-AB5E-F292-915EC45209D2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29C2B7-3ACA-57BF-89C0-6559DEF2D0E1}"/>
              </a:ext>
            </a:extLst>
          </p:cNvPr>
          <p:cNvSpPr txBox="1"/>
          <p:nvPr/>
        </p:nvSpPr>
        <p:spPr>
          <a:xfrm>
            <a:off x="601521" y="250436"/>
            <a:ext cx="682422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"/>
              </a:rPr>
              <a:t>Let’s Start Light!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endParaRPr lang="en-US" sz="2000" b="1">
              <a:solidFill>
                <a:srgbClr val="FFFFFF"/>
              </a:solidFill>
            </a:endParaRPr>
          </a:p>
          <a:p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F57264D9-FAA1-0887-BAF6-2A36CC818B95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A30510-FE7A-8E86-EAD1-E3813483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324AC0C-376F-CF41-17DC-415863293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DF6F898-741C-AB92-D13D-5B79A3ADFFBF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0BCC60-A637-2342-D273-F9A8A1B416B5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8E1795-58E1-FD3C-FF23-D282FA38F71A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734BF5-CB2B-905D-9549-776C4359B0A0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AFE57F-24D0-51F3-3803-B1AAA4E6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E7B4B7D-482C-DB8F-EACF-6DA67C626B08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125950D-6ED6-8B04-DD11-5BDED908F430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5085B0-3641-D057-B26A-608DF42FE63D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3C5AB9-986D-CCD2-9D50-F4DDCEE438C5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2899C58-1DD6-3DA9-B8E9-C17DFDE20BD1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FA376-CC37-57AB-424C-B50569CE4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028" y="2733626"/>
            <a:ext cx="1235456" cy="40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76B72-9403-FB42-45DB-09FFF3777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028" y="3556722"/>
            <a:ext cx="1235456" cy="40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783BF-BCF4-29CC-0860-D7F1C94B7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028" y="4316368"/>
            <a:ext cx="1235456" cy="400688"/>
          </a:xfrm>
          <a:prstGeom prst="rect">
            <a:avLst/>
          </a:prstGeom>
        </p:spPr>
      </p:pic>
      <p:sp>
        <p:nvSpPr>
          <p:cNvPr id="25" name="TextBox 12">
            <a:extLst>
              <a:ext uri="{FF2B5EF4-FFF2-40B4-BE49-F238E27FC236}">
                <a16:creationId xmlns:a16="http://schemas.microsoft.com/office/drawing/2014/main" id="{2181C209-5686-8D22-B224-EDE698DEAE65}"/>
              </a:ext>
            </a:extLst>
          </p:cNvPr>
          <p:cNvSpPr txBox="1"/>
          <p:nvPr/>
        </p:nvSpPr>
        <p:spPr>
          <a:xfrm>
            <a:off x="1142712" y="1922945"/>
            <a:ext cx="70365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+mn-lt"/>
                <a:cs typeface="+mn-lt"/>
              </a:rPr>
              <a:t>What’s been your worst data-related nightmare?</a:t>
            </a:r>
            <a:endParaRPr lang="en-US" b="1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7A11244C-AE1B-4C1A-16D9-F75763AA88AC}"/>
              </a:ext>
            </a:extLst>
          </p:cNvPr>
          <p:cNvSpPr txBox="1"/>
          <p:nvPr/>
        </p:nvSpPr>
        <p:spPr>
          <a:xfrm>
            <a:off x="2658309" y="2725068"/>
            <a:ext cx="815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Spreadsheet crashes?</a:t>
            </a:r>
            <a:endParaRPr lang="en-US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BFE546CF-E0D4-838A-46E1-CDDA7BFF9E10}"/>
              </a:ext>
            </a:extLst>
          </p:cNvPr>
          <p:cNvSpPr txBox="1"/>
          <p:nvPr/>
        </p:nvSpPr>
        <p:spPr>
          <a:xfrm>
            <a:off x="2658309" y="3511615"/>
            <a:ext cx="815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System overload?</a:t>
            </a:r>
            <a:endParaRPr lang="en-US"/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9AA39D1E-50FA-E7CA-1845-B308D5D1C41F}"/>
              </a:ext>
            </a:extLst>
          </p:cNvPr>
          <p:cNvSpPr txBox="1"/>
          <p:nvPr/>
        </p:nvSpPr>
        <p:spPr>
          <a:xfrm>
            <a:off x="2658309" y="4316368"/>
            <a:ext cx="8158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A facepalm moment with data?</a:t>
            </a:r>
            <a:endParaRPr lang="en-US"/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871591E9-842E-B359-E5BF-8FB17D2CE2F1}"/>
              </a:ext>
            </a:extLst>
          </p:cNvPr>
          <p:cNvSpPr txBox="1"/>
          <p:nvPr/>
        </p:nvSpPr>
        <p:spPr>
          <a:xfrm>
            <a:off x="1142712" y="5132978"/>
            <a:ext cx="69508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Let’s hear a few fun (or scary) stories!</a:t>
            </a:r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FE7210-07B6-60F0-4B5E-23F4767CFDFF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431E1-96C8-2312-D67C-38A7E2205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8789" y="1714500"/>
            <a:ext cx="5183735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017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D547C-8ABA-C21E-1EC9-228327C8A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3535541-EC63-55AA-048E-8FD9AD3E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3F235C4-CEA5-186F-F5CF-885C0882F0B0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B6A7057-5C44-63D7-7EFC-6F78E8179649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FC0C14-CA30-8873-5988-A8F203BCD05A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91EC4EB-AFD7-0DCB-E267-68264AC7A03D}"/>
              </a:ext>
            </a:extLst>
          </p:cNvPr>
          <p:cNvSpPr txBox="1"/>
          <p:nvPr/>
        </p:nvSpPr>
        <p:spPr>
          <a:xfrm>
            <a:off x="601521" y="250436"/>
            <a:ext cx="6824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ptos"/>
              </a:rPr>
              <a:t>How Big Is Healthcare Data Right Now?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0CE2F7A4-0BE6-F17B-6FFF-31F11B48919A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62B112-E722-6D43-5BD6-D605A93A5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B8F3DC-708E-47FB-3198-1E22D7442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937E67-0270-F05C-5B1F-5D936709F935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686E2F-0910-8A59-6EF4-A7625D7F12D0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BD1052-39EB-676B-4FEA-E0199355682F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12CD76-E05E-D6CB-0688-4F51C1996B6D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133FF-B1C4-7D0D-A8FB-F9DB987C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EB1289-914F-EF42-45F8-B5E1C7DA7B7E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7519CA3-D560-966B-2331-70D3371E2E44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89758B-10B6-DB1D-280C-3270E09A743F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7B7151A-7419-723B-92DD-509E02233515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27E28CC6-73F5-B002-F4BA-E5C73AE5ADE6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88DFF-6ED2-59D8-DD23-35C123F31AD9}"/>
              </a:ext>
            </a:extLst>
          </p:cNvPr>
          <p:cNvSpPr txBox="1"/>
          <p:nvPr/>
        </p:nvSpPr>
        <p:spPr>
          <a:xfrm>
            <a:off x="1686475" y="3950064"/>
            <a:ext cx="2721894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5200"/>
                </a:solidFill>
                <a:ea typeface="+mn-lt"/>
                <a:cs typeface="+mn-lt"/>
              </a:rPr>
              <a:t>Did you know?</a:t>
            </a:r>
            <a:endParaRPr lang="en-US" b="1">
              <a:solidFill>
                <a:srgbClr val="FF5200"/>
              </a:solidFill>
            </a:endParaRPr>
          </a:p>
          <a:p>
            <a:r>
              <a:rPr lang="en-US">
                <a:ea typeface="+mn-lt"/>
                <a:cs typeface="+mn-lt"/>
              </a:rPr>
              <a:t>Healthcare accounts for 30% of the world’s data — more than any other industry.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6340C2-4368-F1C5-77B1-CF0030EDB751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FD12C-104A-ACE3-9443-768EB6D962D4}"/>
              </a:ext>
            </a:extLst>
          </p:cNvPr>
          <p:cNvSpPr txBox="1"/>
          <p:nvPr/>
        </p:nvSpPr>
        <p:spPr>
          <a:xfrm>
            <a:off x="9834073" y="5858231"/>
            <a:ext cx="240169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Source</a:t>
            </a:r>
            <a:r>
              <a:rPr lang="en-US" sz="1000"/>
              <a:t> </a:t>
            </a:r>
            <a:br>
              <a:rPr lang="en-US" sz="1000"/>
            </a:br>
            <a:r>
              <a:rPr lang="en-US" sz="1000"/>
              <a:t>1. L.E.K. Consulting</a:t>
            </a:r>
          </a:p>
          <a:p>
            <a:r>
              <a:rPr lang="en-US" sz="1000"/>
              <a:t>2. Science Direct: Global Health Journal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39B96-B9D0-4D03-273E-39F969202706}"/>
              </a:ext>
            </a:extLst>
          </p:cNvPr>
          <p:cNvSpPr txBox="1"/>
          <p:nvPr/>
        </p:nvSpPr>
        <p:spPr>
          <a:xfrm>
            <a:off x="7955660" y="2786384"/>
            <a:ext cx="3055359" cy="33547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ea typeface="+mn-lt"/>
                <a:cs typeface="+mn-lt"/>
              </a:rPr>
              <a:t>📚</a:t>
            </a:r>
            <a:r>
              <a:rPr lang="en-US" sz="2000">
                <a:ea typeface="+mn-lt"/>
                <a:cs typeface="+mn-lt"/>
              </a:rPr>
              <a:t> Stacked up,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solidFill>
                  <a:srgbClr val="00B0F0"/>
                </a:solidFill>
                <a:ea typeface="+mn-lt"/>
                <a:cs typeface="+mn-lt"/>
              </a:rPr>
              <a:t>they’d reach Neptune—the farthest planet from Earth</a:t>
            </a:r>
            <a:r>
              <a:rPr lang="en-US">
                <a:ea typeface="+mn-lt"/>
                <a:cs typeface="+mn-lt"/>
              </a:rPr>
              <a:t>—and back. </a:t>
            </a:r>
            <a:r>
              <a:rPr lang="en-US" b="1">
                <a:solidFill>
                  <a:srgbClr val="FF5200"/>
                </a:solidFill>
                <a:ea typeface="+mn-lt"/>
                <a:cs typeface="+mn-lt"/>
              </a:rPr>
              <a:t>Twice.</a:t>
            </a:r>
            <a:endParaRPr lang="en-US" b="1">
              <a:solidFill>
                <a:srgbClr val="FF5200"/>
              </a:solidFill>
            </a:endParaRPr>
          </a:p>
          <a:p>
            <a:endParaRPr lang="en-US"/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BD1B1-4C19-EC46-ED82-D7689BAA67AE}"/>
              </a:ext>
            </a:extLst>
          </p:cNvPr>
          <p:cNvSpPr txBox="1"/>
          <p:nvPr/>
        </p:nvSpPr>
        <p:spPr>
          <a:xfrm>
            <a:off x="7786686" y="4576763"/>
            <a:ext cx="3176588" cy="7221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/>
              <a:t>That’s a journey of </a:t>
            </a:r>
          </a:p>
          <a:p>
            <a:r>
              <a:rPr lang="en-US" sz="2000" b="1">
                <a:solidFill>
                  <a:srgbClr val="62BFB9"/>
                </a:solidFill>
              </a:rPr>
              <a:t>over 5.6 billion miles!</a:t>
            </a:r>
            <a:r>
              <a:rPr lang="en-US" sz="2000">
                <a:solidFill>
                  <a:srgbClr val="62BFB9"/>
                </a:solidFill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CD156F-FE7D-5E87-709E-094A44B9F494}"/>
              </a:ext>
            </a:extLst>
          </p:cNvPr>
          <p:cNvSpPr txBox="1"/>
          <p:nvPr/>
        </p:nvSpPr>
        <p:spPr>
          <a:xfrm>
            <a:off x="6872288" y="886597"/>
            <a:ext cx="3175429" cy="12823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Segoe UI"/>
              </a:rPr>
              <a:t>🚀 </a:t>
            </a:r>
            <a:r>
              <a:rPr lang="en-US" sz="2000">
                <a:cs typeface="Segoe UI"/>
              </a:rPr>
              <a:t>Fun Fact:</a:t>
            </a:r>
            <a:r>
              <a:rPr lang="en-US" sz="2400">
                <a:cs typeface="Segoe UI"/>
              </a:rPr>
              <a:t> </a:t>
            </a:r>
            <a:r>
              <a:rPr lang="en-US">
                <a:cs typeface="Segoe UI"/>
              </a:rPr>
              <a:t>Just How Big is 10,000 Exabytes?​</a:t>
            </a:r>
          </a:p>
          <a:p>
            <a:r>
              <a:rPr lang="en-US">
                <a:cs typeface="Segoe UI"/>
              </a:rPr>
              <a:t>That’s enough to </a:t>
            </a:r>
            <a:r>
              <a:rPr lang="en-US" b="1">
                <a:solidFill>
                  <a:srgbClr val="0070C0"/>
                </a:solidFill>
                <a:cs typeface="Segoe UI"/>
              </a:rPr>
              <a:t>fill over 50 trillion books.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503744-C22C-6214-1A85-B4159D0CD42A}"/>
              </a:ext>
            </a:extLst>
          </p:cNvPr>
          <p:cNvSpPr txBox="1"/>
          <p:nvPr/>
        </p:nvSpPr>
        <p:spPr>
          <a:xfrm>
            <a:off x="1190625" y="2033588"/>
            <a:ext cx="35385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70C0"/>
                </a:solidFill>
                <a:cs typeface="Segoe UI"/>
              </a:rPr>
              <a:t>The Healthcare Data Tsunami</a:t>
            </a:r>
            <a:r>
              <a:rPr lang="en-US">
                <a:solidFill>
                  <a:srgbClr val="0070C0"/>
                </a:solidFill>
                <a:cs typeface="Segoe UI"/>
              </a:rPr>
              <a:t>​</a:t>
            </a:r>
          </a:p>
          <a:p>
            <a:r>
              <a:rPr lang="en-US">
                <a:cs typeface="Segoe UI"/>
              </a:rPr>
              <a:t>By 2025, healthcare will generate​</a:t>
            </a:r>
          </a:p>
          <a:p>
            <a:r>
              <a:rPr lang="en-US">
                <a:cs typeface="Segoe UI"/>
              </a:rPr>
              <a:t>10,000 exabytes — that’s 10 zettabytes of data!</a:t>
            </a:r>
          </a:p>
        </p:txBody>
      </p:sp>
    </p:spTree>
    <p:extLst>
      <p:ext uri="{BB962C8B-B14F-4D97-AF65-F5344CB8AC3E}">
        <p14:creationId xmlns:p14="http://schemas.microsoft.com/office/powerpoint/2010/main" val="2517774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361C6-E386-0F51-4D00-FE13D14BA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7E981248-012C-53D7-9D22-3EC4EAF90EE2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0E403F-B7B4-E25E-54F8-E0C7C86AC409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5A9DAE-D01F-839B-1A5A-C4CA9F80F40B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239922-0DAA-29E3-CC6C-10C23C9EC2BA}"/>
              </a:ext>
            </a:extLst>
          </p:cNvPr>
          <p:cNvSpPr txBox="1"/>
          <p:nvPr/>
        </p:nvSpPr>
        <p:spPr>
          <a:xfrm>
            <a:off x="601521" y="250436"/>
            <a:ext cx="682422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Poll Question #1</a:t>
            </a:r>
            <a:endParaRPr lang="en-US">
              <a:solidFill>
                <a:srgbClr val="FFFFFF"/>
              </a:solidFill>
              <a:latin typeface="Aptos"/>
            </a:endParaRPr>
          </a:p>
          <a:p>
            <a:endParaRPr lang="en-US" b="1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E3A390B-533D-1F2A-CCE7-FCA482F87C99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26C65-9F3E-5644-F9D1-906F9968D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8CB432-5ECC-1DF4-66CE-54DD72306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044A45-DE75-6341-B648-02911C99A874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99BA9-4A6C-73B9-0CC5-3B11355F22B9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23CD6D-4721-CC24-4146-A7AE47F06F2B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31437C-98C1-E54C-9AB4-9C51508E3507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9D4412-0263-2155-67E3-C1E811017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665701-9D2C-F3F0-0AC6-90A79321B021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B70B5A-4B2C-85E5-7EDB-4A85C77B62F1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9A9FAAE-0193-2C20-1AB7-BFE627C093BC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D1B548-C068-0D18-2B16-E1F74DE797E2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5F124037-FDAC-B83A-D08D-9837A733530B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9F10B-80AF-6A21-0122-8E84B8ADAF55}"/>
              </a:ext>
            </a:extLst>
          </p:cNvPr>
          <p:cNvSpPr txBox="1"/>
          <p:nvPr/>
        </p:nvSpPr>
        <p:spPr>
          <a:xfrm>
            <a:off x="1099340" y="2071178"/>
            <a:ext cx="5646068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000000"/>
                </a:solidFill>
                <a:ea typeface="+mn-lt"/>
                <a:cs typeface="+mn-lt"/>
              </a:rPr>
              <a:t>If we start at 10 ZB in 2025 and compound at 35% annually…</a:t>
            </a:r>
            <a:endParaRPr lang="en-US" b="1">
              <a:solidFill>
                <a:srgbClr val="000000"/>
              </a:solidFill>
            </a:endParaRPr>
          </a:p>
          <a:p>
            <a:r>
              <a:rPr lang="en-US" sz="1500" b="1">
                <a:solidFill>
                  <a:srgbClr val="000000"/>
                </a:solidFill>
                <a:ea typeface="+mn-lt"/>
                <a:cs typeface="+mn-lt"/>
              </a:rPr>
              <a:t>What will the data size be in 10 years?</a:t>
            </a:r>
            <a:endParaRPr lang="en-US" b="1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/>
          </a:p>
          <a:p>
            <a:r>
              <a:rPr lang="en-US" sz="1500">
                <a:ea typeface="+mn-lt"/>
                <a:cs typeface="+mn-lt"/>
              </a:rPr>
              <a:t>20 ZB</a:t>
            </a:r>
            <a:endParaRPr lang="en-US"/>
          </a:p>
          <a:p>
            <a:r>
              <a:rPr lang="en-US" sz="1500">
                <a:ea typeface="+mn-lt"/>
                <a:cs typeface="+mn-lt"/>
              </a:rPr>
              <a:t>30 ZB</a:t>
            </a:r>
            <a:endParaRPr lang="en-US"/>
          </a:p>
          <a:p>
            <a:r>
              <a:rPr lang="en-US" sz="1500">
                <a:ea typeface="+mn-lt"/>
                <a:cs typeface="+mn-lt"/>
              </a:rPr>
              <a:t>100 ZB</a:t>
            </a:r>
            <a:endParaRPr lang="en-US"/>
          </a:p>
          <a:p>
            <a:r>
              <a:rPr lang="en-US" sz="1500">
                <a:ea typeface="+mn-lt"/>
                <a:cs typeface="+mn-lt"/>
              </a:rPr>
              <a:t>200 ZB</a:t>
            </a:r>
            <a:endParaRPr lang="en-US"/>
          </a:p>
          <a:p>
            <a:r>
              <a:rPr lang="en-US" sz="1500">
                <a:ea typeface="+mn-lt"/>
                <a:cs typeface="+mn-lt"/>
              </a:rPr>
              <a:t>500 ZB</a:t>
            </a:r>
            <a:endParaRPr lang="en-US"/>
          </a:p>
          <a:p>
            <a:endParaRPr lang="en-US"/>
          </a:p>
          <a:p>
            <a:r>
              <a:rPr lang="en-US" sz="1500">
                <a:ea typeface="+mn-lt"/>
                <a:cs typeface="+mn-lt"/>
              </a:rPr>
              <a:t>Too big to calculate</a:t>
            </a:r>
            <a:endParaRPr lang="en-US"/>
          </a:p>
          <a:p>
            <a:endParaRPr lang="en-US"/>
          </a:p>
          <a:p>
            <a:r>
              <a:rPr lang="en-US" sz="1500">
                <a:ea typeface="+mn-lt"/>
                <a:cs typeface="+mn-lt"/>
              </a:rPr>
              <a:t>Let's see what you think!</a:t>
            </a:r>
            <a:endParaRPr lang="en-US"/>
          </a:p>
          <a:p>
            <a:endParaRPr lang="en-US" sz="15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28BDC4-B9E7-1A2D-1C93-986874EDF8C7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8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AE6B-4865-AAD9-155D-89528F512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69F1066A-763A-C49C-5EEE-A601698BEB92}"/>
              </a:ext>
            </a:extLst>
          </p:cNvPr>
          <p:cNvSpPr/>
          <p:nvPr/>
        </p:nvSpPr>
        <p:spPr>
          <a:xfrm>
            <a:off x="7892140" y="2485570"/>
            <a:ext cx="3088821" cy="11339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2AF1986-65C8-CAD1-BCBC-80495961D61E}"/>
              </a:ext>
            </a:extLst>
          </p:cNvPr>
          <p:cNvGrpSpPr/>
          <p:nvPr/>
        </p:nvGrpSpPr>
        <p:grpSpPr>
          <a:xfrm>
            <a:off x="483228" y="156581"/>
            <a:ext cx="4736091" cy="577700"/>
            <a:chOff x="1643925" y="115912"/>
            <a:chExt cx="4736091" cy="5777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15B23B9-67C6-B7FB-6B20-90A81FB41D11}"/>
                </a:ext>
              </a:extLst>
            </p:cNvPr>
            <p:cNvSpPr/>
            <p:nvPr/>
          </p:nvSpPr>
          <p:spPr>
            <a:xfrm>
              <a:off x="1643925" y="115913"/>
              <a:ext cx="4601892" cy="577699"/>
            </a:xfrm>
            <a:prstGeom prst="rect">
              <a:avLst/>
            </a:prstGeom>
            <a:solidFill>
              <a:srgbClr val="0125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8093BD-6755-E691-5F76-8CC574F634FC}"/>
                </a:ext>
              </a:extLst>
            </p:cNvPr>
            <p:cNvSpPr/>
            <p:nvPr/>
          </p:nvSpPr>
          <p:spPr>
            <a:xfrm>
              <a:off x="6280619" y="115912"/>
              <a:ext cx="99397" cy="577699"/>
            </a:xfrm>
            <a:prstGeom prst="rect">
              <a:avLst/>
            </a:prstGeom>
            <a:solidFill>
              <a:srgbClr val="62BF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4FB22F-A19A-DBA7-6ACB-340688CC35D3}"/>
              </a:ext>
            </a:extLst>
          </p:cNvPr>
          <p:cNvSpPr txBox="1"/>
          <p:nvPr/>
        </p:nvSpPr>
        <p:spPr>
          <a:xfrm>
            <a:off x="601521" y="250436"/>
            <a:ext cx="68242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ptos"/>
              </a:rPr>
              <a:t>Data Growth</a:t>
            </a:r>
            <a:endParaRPr lang="en-US">
              <a:solidFill>
                <a:srgbClr val="FFFFFF"/>
              </a:solidFill>
              <a:latin typeface="Apto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D157C9CA-4F7E-F12C-8E14-C904E4E5627F}"/>
              </a:ext>
            </a:extLst>
          </p:cNvPr>
          <p:cNvSpPr/>
          <p:nvPr/>
        </p:nvSpPr>
        <p:spPr>
          <a:xfrm>
            <a:off x="-189568" y="1875190"/>
            <a:ext cx="642775" cy="3063550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rgbClr val="62BF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BF7B4-0D8E-5E09-46E6-35B1FA39B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01" y="6288148"/>
            <a:ext cx="942450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The information in this document is proprietary and confidential to </a:t>
            </a:r>
            <a:r>
              <a:rPr kumimoji="0" lang="en-US" altLang="en-US" sz="1300" b="0" i="0" u="none" strike="noStrike" cap="none" normalizeH="0" baseline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Triyam</a:t>
            </a:r>
            <a:r>
              <a:rPr kumimoji="0" lang="en-US" altLang="en-US" sz="1300" b="0" i="0" u="none" strike="noStrike" cap="none" normalizeH="0" baseline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PT Sans" panose="020B0503020203020204" pitchFamily="34" charset="77"/>
              </a:rPr>
              <a:t> and cannot be disclosed without prior written consent.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latin typeface="PT Sans" panose="020B0503020203020204" pitchFamily="34" charset="77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01F653-A104-CAC3-8BD0-6C0B29BB5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9" y="6137921"/>
            <a:ext cx="554981" cy="5494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F6113C8-4DE8-37A7-9067-FF37351CF6D1}"/>
              </a:ext>
            </a:extLst>
          </p:cNvPr>
          <p:cNvSpPr/>
          <p:nvPr/>
        </p:nvSpPr>
        <p:spPr>
          <a:xfrm>
            <a:off x="645705" y="6573349"/>
            <a:ext cx="2723848" cy="86117"/>
          </a:xfrm>
          <a:prstGeom prst="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51B676-364E-FF50-F67E-75775CEF9A47}"/>
              </a:ext>
            </a:extLst>
          </p:cNvPr>
          <p:cNvSpPr/>
          <p:nvPr/>
        </p:nvSpPr>
        <p:spPr>
          <a:xfrm>
            <a:off x="3366619" y="6573349"/>
            <a:ext cx="2723848" cy="86117"/>
          </a:xfrm>
          <a:prstGeom prst="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AD7213-11E1-30B8-5513-04D3F04B2170}"/>
              </a:ext>
            </a:extLst>
          </p:cNvPr>
          <p:cNvSpPr/>
          <p:nvPr/>
        </p:nvSpPr>
        <p:spPr>
          <a:xfrm>
            <a:off x="6091129" y="6573349"/>
            <a:ext cx="2723848" cy="86117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12DA15-6D3F-1DF0-2E15-7E3CACD02E0E}"/>
              </a:ext>
            </a:extLst>
          </p:cNvPr>
          <p:cNvSpPr/>
          <p:nvPr/>
        </p:nvSpPr>
        <p:spPr>
          <a:xfrm>
            <a:off x="8815637" y="6573349"/>
            <a:ext cx="2723848" cy="86117"/>
          </a:xfrm>
          <a:prstGeom prst="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E54E3B-7EC4-2305-E135-3937601E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826" y="439085"/>
            <a:ext cx="1285462" cy="4205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4518E4-0A63-E816-BA93-9C3EC0CD8783}"/>
              </a:ext>
            </a:extLst>
          </p:cNvPr>
          <p:cNvSpPr/>
          <p:nvPr/>
        </p:nvSpPr>
        <p:spPr>
          <a:xfrm>
            <a:off x="11230104" y="-100895"/>
            <a:ext cx="72012" cy="477165"/>
          </a:xfrm>
          <a:prstGeom prst="round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095CC1A-7D65-6B66-3E4D-E6EECDDC89B9}"/>
              </a:ext>
            </a:extLst>
          </p:cNvPr>
          <p:cNvSpPr/>
          <p:nvPr/>
        </p:nvSpPr>
        <p:spPr>
          <a:xfrm>
            <a:off x="10964123" y="-212320"/>
            <a:ext cx="72012" cy="477165"/>
          </a:xfrm>
          <a:prstGeom prst="roundRect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087DF6-E890-C04B-1F9D-500061F13C95}"/>
              </a:ext>
            </a:extLst>
          </p:cNvPr>
          <p:cNvSpPr/>
          <p:nvPr/>
        </p:nvSpPr>
        <p:spPr>
          <a:xfrm>
            <a:off x="11499679" y="-269829"/>
            <a:ext cx="72012" cy="477165"/>
          </a:xfrm>
          <a:prstGeom prst="roundRect">
            <a:avLst/>
          </a:prstGeom>
          <a:solidFill>
            <a:srgbClr val="1E30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EADB7C5-C9D3-EDC8-9379-61AB01FA5685}"/>
              </a:ext>
            </a:extLst>
          </p:cNvPr>
          <p:cNvSpPr/>
          <p:nvPr/>
        </p:nvSpPr>
        <p:spPr>
          <a:xfrm>
            <a:off x="10683764" y="-165594"/>
            <a:ext cx="72012" cy="477165"/>
          </a:xfrm>
          <a:prstGeom prst="roundRect">
            <a:avLst/>
          </a:prstGeom>
          <a:solidFill>
            <a:srgbClr val="FF52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A9B6383B-0B51-56E2-880F-A2E86D98F09E}"/>
              </a:ext>
            </a:extLst>
          </p:cNvPr>
          <p:cNvSpPr/>
          <p:nvPr/>
        </p:nvSpPr>
        <p:spPr>
          <a:xfrm>
            <a:off x="-331756" y="-31103"/>
            <a:ext cx="663510" cy="6889100"/>
          </a:xfrm>
          <a:prstGeom prst="homePlate">
            <a:avLst/>
          </a:prstGeom>
          <a:solidFill>
            <a:srgbClr val="0125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20C366-9EB3-1018-2E33-B06D85A32758}"/>
              </a:ext>
            </a:extLst>
          </p:cNvPr>
          <p:cNvSpPr txBox="1"/>
          <p:nvPr/>
        </p:nvSpPr>
        <p:spPr>
          <a:xfrm>
            <a:off x="7905000" y="2831362"/>
            <a:ext cx="3128975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>
                <a:solidFill>
                  <a:schemeClr val="bg1"/>
                </a:solidFill>
                <a:ea typeface="+mn-lt"/>
                <a:cs typeface="+mn-lt"/>
              </a:rPr>
              <a:t>Healthcare data is increasing at a staggering 35% annually.</a:t>
            </a:r>
            <a:endParaRPr lang="en-US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endParaRPr lang="en-US">
              <a:solidFill>
                <a:schemeClr val="bg1"/>
              </a:solidFill>
            </a:endParaRPr>
          </a:p>
          <a:p>
            <a:pPr algn="ctr"/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AF92AA7-810A-F361-CF04-7506AA9AEB96}"/>
              </a:ext>
            </a:extLst>
          </p:cNvPr>
          <p:cNvSpPr/>
          <p:nvPr/>
        </p:nvSpPr>
        <p:spPr>
          <a:xfrm>
            <a:off x="7964714" y="2276928"/>
            <a:ext cx="2313214" cy="34471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444851-8D2D-06F4-81E4-EEE5F5364C3E}"/>
              </a:ext>
            </a:extLst>
          </p:cNvPr>
          <p:cNvSpPr txBox="1"/>
          <p:nvPr/>
        </p:nvSpPr>
        <p:spPr>
          <a:xfrm>
            <a:off x="7749721" y="2275114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b="1">
                <a:solidFill>
                  <a:schemeClr val="bg1"/>
                </a:solidFill>
              </a:rPr>
              <a:t>The Data Deluge is Real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9211322-5E34-F947-A58C-D73A3B23A652}"/>
              </a:ext>
            </a:extLst>
          </p:cNvPr>
          <p:cNvSpPr/>
          <p:nvPr/>
        </p:nvSpPr>
        <p:spPr>
          <a:xfrm>
            <a:off x="10849632" y="6436732"/>
            <a:ext cx="1479642" cy="34871"/>
          </a:xfrm>
          <a:prstGeom prst="rect">
            <a:avLst/>
          </a:prstGeom>
          <a:solidFill>
            <a:srgbClr val="62B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C226B7C-3483-C80E-4FBD-FE0C13CE73DE}"/>
              </a:ext>
            </a:extLst>
          </p:cNvPr>
          <p:cNvGrpSpPr/>
          <p:nvPr/>
        </p:nvGrpSpPr>
        <p:grpSpPr>
          <a:xfrm>
            <a:off x="1083148" y="1829704"/>
            <a:ext cx="5687767" cy="3415780"/>
            <a:chOff x="1083148" y="1829704"/>
            <a:chExt cx="5687767" cy="341578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25CDF2D-6637-4117-3245-07175C63446F}"/>
                </a:ext>
              </a:extLst>
            </p:cNvPr>
            <p:cNvGrpSpPr/>
            <p:nvPr/>
          </p:nvGrpSpPr>
          <p:grpSpPr>
            <a:xfrm>
              <a:off x="1083148" y="1958471"/>
              <a:ext cx="5687767" cy="3287013"/>
              <a:chOff x="6126635" y="2139446"/>
              <a:chExt cx="5687767" cy="328701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09D14A4-7F00-1459-4283-F2B52614439A}"/>
                  </a:ext>
                </a:extLst>
              </p:cNvPr>
              <p:cNvGrpSpPr/>
              <p:nvPr/>
            </p:nvGrpSpPr>
            <p:grpSpPr>
              <a:xfrm>
                <a:off x="6642136" y="2139885"/>
                <a:ext cx="4932389" cy="2795261"/>
                <a:chOff x="7104099" y="2273235"/>
                <a:chExt cx="4932389" cy="2795261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289E9468-9B24-004D-D18E-34FA58815AD0}"/>
                    </a:ext>
                  </a:extLst>
                </p:cNvPr>
                <p:cNvGrpSpPr/>
                <p:nvPr/>
              </p:nvGrpSpPr>
              <p:grpSpPr>
                <a:xfrm>
                  <a:off x="7358928" y="2388177"/>
                  <a:ext cx="4447309" cy="2537113"/>
                  <a:chOff x="7358928" y="2388177"/>
                  <a:chExt cx="4447309" cy="2537113"/>
                </a:xfrm>
              </p:grpSpPr>
              <p:cxnSp>
                <p:nvCxnSpPr>
                  <p:cNvPr id="47" name="Straight Arrow Connector 46">
                    <a:extLst>
                      <a:ext uri="{FF2B5EF4-FFF2-40B4-BE49-F238E27FC236}">
                        <a16:creationId xmlns:a16="http://schemas.microsoft.com/office/drawing/2014/main" id="{189007C1-CEAD-248F-DF3D-C3ECB204E81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358928" y="4637809"/>
                    <a:ext cx="1766454" cy="287481"/>
                  </a:xfrm>
                  <a:prstGeom prst="straightConnector1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AA558CE8-A419-4D94-F500-7A4078BBB8C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134474" y="3598718"/>
                    <a:ext cx="1790268" cy="1030864"/>
                  </a:xfrm>
                  <a:prstGeom prst="straightConnector1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49652F5B-5918-5385-1772-8D2827CDEE7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0933834" y="2388177"/>
                    <a:ext cx="872403" cy="1214871"/>
                  </a:xfrm>
                  <a:prstGeom prst="straightConnector1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00473BC1-66C2-CD29-C145-F5BF894B1ADB}"/>
                    </a:ext>
                  </a:extLst>
                </p:cNvPr>
                <p:cNvGrpSpPr/>
                <p:nvPr/>
              </p:nvGrpSpPr>
              <p:grpSpPr>
                <a:xfrm>
                  <a:off x="7138695" y="2273235"/>
                  <a:ext cx="4897793" cy="2787714"/>
                  <a:chOff x="1461795" y="2197035"/>
                  <a:chExt cx="4897793" cy="2787714"/>
                </a:xfrm>
              </p:grpSpPr>
              <p:cxnSp>
                <p:nvCxnSpPr>
                  <p:cNvPr id="3" name="Straight Arrow Connector 2">
                    <a:extLst>
                      <a:ext uri="{FF2B5EF4-FFF2-40B4-BE49-F238E27FC236}">
                        <a16:creationId xmlns:a16="http://schemas.microsoft.com/office/drawing/2014/main" id="{97A84CD1-1852-6C8E-8CDA-DC25F674D0F6}"/>
                      </a:ext>
                    </a:extLst>
                  </p:cNvPr>
                  <p:cNvCxnSpPr/>
                  <p:nvPr/>
                </p:nvCxnSpPr>
                <p:spPr>
                  <a:xfrm>
                    <a:off x="1461795" y="2197035"/>
                    <a:ext cx="10367" cy="2768081"/>
                  </a:xfrm>
                  <a:prstGeom prst="straightConnector1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E11E5091-EFBC-F6B5-E629-51C413BD3C67}"/>
                      </a:ext>
                    </a:extLst>
                  </p:cNvPr>
                  <p:cNvCxnSpPr/>
                  <p:nvPr/>
                </p:nvCxnSpPr>
                <p:spPr>
                  <a:xfrm>
                    <a:off x="1466201" y="4974382"/>
                    <a:ext cx="4893387" cy="10367"/>
                  </a:xfrm>
                  <a:prstGeom prst="straightConnector1">
                    <a:avLst/>
                  </a:prstGeom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B9A48A3E-BA55-9819-6BB5-6E181AE598C3}"/>
                    </a:ext>
                  </a:extLst>
                </p:cNvPr>
                <p:cNvGrpSpPr/>
                <p:nvPr/>
              </p:nvGrpSpPr>
              <p:grpSpPr>
                <a:xfrm>
                  <a:off x="7104099" y="2395677"/>
                  <a:ext cx="66440" cy="2373509"/>
                  <a:chOff x="7104099" y="2395677"/>
                  <a:chExt cx="66440" cy="2373509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CAEA0718-C668-0F29-67E3-7A2175035817}"/>
                      </a:ext>
                    </a:extLst>
                  </p:cNvPr>
                  <p:cNvSpPr/>
                  <p:nvPr/>
                </p:nvSpPr>
                <p:spPr>
                  <a:xfrm>
                    <a:off x="7104099" y="4705490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4D20AC6E-0179-006B-4083-370774ADCA15}"/>
                      </a:ext>
                    </a:extLst>
                  </p:cNvPr>
                  <p:cNvSpPr/>
                  <p:nvPr/>
                </p:nvSpPr>
                <p:spPr>
                  <a:xfrm>
                    <a:off x="7104099" y="4381640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55BE8479-BDC0-E22D-C13D-F74E0ABFDB56}"/>
                      </a:ext>
                    </a:extLst>
                  </p:cNvPr>
                  <p:cNvSpPr/>
                  <p:nvPr/>
                </p:nvSpPr>
                <p:spPr>
                  <a:xfrm>
                    <a:off x="7104099" y="4053028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5A417315-329A-FF98-E76F-914AC0FDEE74}"/>
                      </a:ext>
                    </a:extLst>
                  </p:cNvPr>
                  <p:cNvSpPr/>
                  <p:nvPr/>
                </p:nvSpPr>
                <p:spPr>
                  <a:xfrm>
                    <a:off x="7104099" y="3719653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615FFA82-64C0-F806-EC8A-156773C1053A}"/>
                      </a:ext>
                    </a:extLst>
                  </p:cNvPr>
                  <p:cNvSpPr/>
                  <p:nvPr/>
                </p:nvSpPr>
                <p:spPr>
                  <a:xfrm>
                    <a:off x="7104099" y="3395803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423B8332-05C6-08D0-C3E8-814299CDA319}"/>
                      </a:ext>
                    </a:extLst>
                  </p:cNvPr>
                  <p:cNvSpPr/>
                  <p:nvPr/>
                </p:nvSpPr>
                <p:spPr>
                  <a:xfrm>
                    <a:off x="7104099" y="3052902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7477EA0F-8741-B6B6-CA55-9DB9BC233AA7}"/>
                      </a:ext>
                    </a:extLst>
                  </p:cNvPr>
                  <p:cNvSpPr/>
                  <p:nvPr/>
                </p:nvSpPr>
                <p:spPr>
                  <a:xfrm>
                    <a:off x="7104099" y="2729052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9B4C577E-C8AF-06DD-E790-32643A3DCDD0}"/>
                      </a:ext>
                    </a:extLst>
                  </p:cNvPr>
                  <p:cNvSpPr/>
                  <p:nvPr/>
                </p:nvSpPr>
                <p:spPr>
                  <a:xfrm>
                    <a:off x="7104099" y="2395677"/>
                    <a:ext cx="66440" cy="63696"/>
                  </a:xfrm>
                  <a:prstGeom prst="ellipse">
                    <a:avLst/>
                  </a:prstGeom>
                  <a:solidFill>
                    <a:srgbClr val="FF52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" name="Arrow: Pentagon 37">
                  <a:extLst>
                    <a:ext uri="{FF2B5EF4-FFF2-40B4-BE49-F238E27FC236}">
                      <a16:creationId xmlns:a16="http://schemas.microsoft.com/office/drawing/2014/main" id="{0E65EBBD-6DDB-8AD9-D468-DCEDA7198C88}"/>
                    </a:ext>
                  </a:extLst>
                </p:cNvPr>
                <p:cNvSpPr/>
                <p:nvPr/>
              </p:nvSpPr>
              <p:spPr>
                <a:xfrm rot="-5400000">
                  <a:off x="7330965" y="5018690"/>
                  <a:ext cx="52551" cy="37536"/>
                </a:xfrm>
                <a:prstGeom prst="homePlate">
                  <a:avLst/>
                </a:prstGeom>
                <a:solidFill>
                  <a:srgbClr val="62BF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Arrow: Pentagon 38">
                  <a:extLst>
                    <a:ext uri="{FF2B5EF4-FFF2-40B4-BE49-F238E27FC236}">
                      <a16:creationId xmlns:a16="http://schemas.microsoft.com/office/drawing/2014/main" id="{5FC14F91-A07F-E4B0-7930-35A9E2B7801A}"/>
                    </a:ext>
                  </a:extLst>
                </p:cNvPr>
                <p:cNvSpPr/>
                <p:nvPr/>
              </p:nvSpPr>
              <p:spPr>
                <a:xfrm rot="-5400000">
                  <a:off x="9102615" y="5018690"/>
                  <a:ext cx="52551" cy="37536"/>
                </a:xfrm>
                <a:prstGeom prst="homePlate">
                  <a:avLst/>
                </a:prstGeom>
                <a:solidFill>
                  <a:srgbClr val="62BF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Arrow: Pentagon 39">
                  <a:extLst>
                    <a:ext uri="{FF2B5EF4-FFF2-40B4-BE49-F238E27FC236}">
                      <a16:creationId xmlns:a16="http://schemas.microsoft.com/office/drawing/2014/main" id="{4321382F-896C-2FD7-8B6A-12D95C9E100A}"/>
                    </a:ext>
                  </a:extLst>
                </p:cNvPr>
                <p:cNvSpPr/>
                <p:nvPr/>
              </p:nvSpPr>
              <p:spPr>
                <a:xfrm rot="-5400000">
                  <a:off x="10888553" y="5023453"/>
                  <a:ext cx="52551" cy="37536"/>
                </a:xfrm>
                <a:prstGeom prst="homePlate">
                  <a:avLst/>
                </a:prstGeom>
                <a:solidFill>
                  <a:srgbClr val="62BF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Arrow: Pentagon 40">
                  <a:extLst>
                    <a:ext uri="{FF2B5EF4-FFF2-40B4-BE49-F238E27FC236}">
                      <a16:creationId xmlns:a16="http://schemas.microsoft.com/office/drawing/2014/main" id="{BDCDA51C-CCE4-75CF-A9CB-076315E752BB}"/>
                    </a:ext>
                  </a:extLst>
                </p:cNvPr>
                <p:cNvSpPr/>
                <p:nvPr/>
              </p:nvSpPr>
              <p:spPr>
                <a:xfrm rot="-5400000">
                  <a:off x="11774378" y="5018690"/>
                  <a:ext cx="52551" cy="37536"/>
                </a:xfrm>
                <a:prstGeom prst="homePlate">
                  <a:avLst/>
                </a:prstGeom>
                <a:solidFill>
                  <a:srgbClr val="62BFB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0E5606A-C787-EB45-EC68-D70F139D1C45}"/>
                    </a:ext>
                  </a:extLst>
                </p:cNvPr>
                <p:cNvSpPr/>
                <p:nvPr/>
              </p:nvSpPr>
              <p:spPr>
                <a:xfrm>
                  <a:off x="7304124" y="4876940"/>
                  <a:ext cx="114065" cy="10655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04A7234-F4C0-B9E5-B241-9DCFB5247802}"/>
                    </a:ext>
                  </a:extLst>
                </p:cNvPr>
                <p:cNvSpPr/>
                <p:nvPr/>
              </p:nvSpPr>
              <p:spPr>
                <a:xfrm>
                  <a:off x="9075773" y="4572140"/>
                  <a:ext cx="114065" cy="10655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367BCE6B-4DFE-3F91-08E6-96D068A9A006}"/>
                    </a:ext>
                  </a:extLst>
                </p:cNvPr>
                <p:cNvSpPr/>
                <p:nvPr/>
              </p:nvSpPr>
              <p:spPr>
                <a:xfrm>
                  <a:off x="10852185" y="3552965"/>
                  <a:ext cx="114065" cy="10655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FCDA2C3-5458-FA90-1273-EBF47E8CB601}"/>
                    </a:ext>
                  </a:extLst>
                </p:cNvPr>
                <p:cNvSpPr/>
                <p:nvPr/>
              </p:nvSpPr>
              <p:spPr>
                <a:xfrm>
                  <a:off x="11747535" y="2352815"/>
                  <a:ext cx="114065" cy="106558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A9CECE1-2436-6968-79B4-C890602B9C5B}"/>
                  </a:ext>
                </a:extLst>
              </p:cNvPr>
              <p:cNvSpPr txBox="1"/>
              <p:nvPr/>
            </p:nvSpPr>
            <p:spPr>
              <a:xfrm rot="-5400000">
                <a:off x="5094288" y="3171793"/>
                <a:ext cx="2295525" cy="2308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900">
                    <a:solidFill>
                      <a:srgbClr val="7F7F7F"/>
                    </a:solidFill>
                  </a:rPr>
                  <a:t>Healthcare Data Volume (Zettabytes)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3F16E0D-07E7-4A4C-1BF3-E54EA6E00AAA}"/>
                  </a:ext>
                </a:extLst>
              </p:cNvPr>
              <p:cNvSpPr txBox="1"/>
              <p:nvPr/>
            </p:nvSpPr>
            <p:spPr>
              <a:xfrm>
                <a:off x="6685189" y="4927827"/>
                <a:ext cx="68580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0DB8A1"/>
                    </a:solidFill>
                  </a:rPr>
                  <a:t>2025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B0E143D-2A6A-9B00-0EF1-B8DACB9EF658}"/>
                  </a:ext>
                </a:extLst>
              </p:cNvPr>
              <p:cNvSpPr txBox="1"/>
              <p:nvPr/>
            </p:nvSpPr>
            <p:spPr>
              <a:xfrm>
                <a:off x="8418739" y="4937351"/>
                <a:ext cx="68580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0DB8A1"/>
                    </a:solidFill>
                  </a:rPr>
                  <a:t>2029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E9FD3B-C37C-4D5F-9F7F-89D71F768F54}"/>
                  </a:ext>
                </a:extLst>
              </p:cNvPr>
              <p:cNvSpPr txBox="1"/>
              <p:nvPr/>
            </p:nvSpPr>
            <p:spPr>
              <a:xfrm>
                <a:off x="10238014" y="4937351"/>
                <a:ext cx="68580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0DB8A1"/>
                    </a:solidFill>
                  </a:rPr>
                  <a:t>2033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25AA648-6B12-612B-2398-F4750DA5923F}"/>
                  </a:ext>
                </a:extLst>
              </p:cNvPr>
              <p:cNvSpPr txBox="1"/>
              <p:nvPr/>
            </p:nvSpPr>
            <p:spPr>
              <a:xfrm>
                <a:off x="11128602" y="4927826"/>
                <a:ext cx="68580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0DB8A1"/>
                    </a:solidFill>
                  </a:rPr>
                  <a:t>2035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92AB189-04BA-A7F7-B97A-55E626A239AD}"/>
                  </a:ext>
                </a:extLst>
              </p:cNvPr>
              <p:cNvSpPr txBox="1"/>
              <p:nvPr/>
            </p:nvSpPr>
            <p:spPr>
              <a:xfrm>
                <a:off x="8871177" y="5180238"/>
                <a:ext cx="685800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131F38"/>
                    </a:solidFill>
                  </a:rPr>
                  <a:t>Year</a:t>
                </a:r>
                <a:endParaRPr lang="en-US">
                  <a:solidFill>
                    <a:srgbClr val="131F38"/>
                  </a:solidFill>
                </a:endParaRP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9BACF074-F81E-77FA-69B6-BC9F9B66399F}"/>
                  </a:ext>
                </a:extLst>
              </p:cNvPr>
              <p:cNvCxnSpPr/>
              <p:nvPr/>
            </p:nvCxnSpPr>
            <p:spPr>
              <a:xfrm>
                <a:off x="6703785" y="5402035"/>
                <a:ext cx="4871357" cy="10367"/>
              </a:xfrm>
              <a:prstGeom prst="straightConnector1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7B5D238-E4AF-72F3-688B-357C669A78E3}"/>
                  </a:ext>
                </a:extLst>
              </p:cNvPr>
              <p:cNvSpPr txBox="1"/>
              <p:nvPr/>
            </p:nvSpPr>
            <p:spPr>
              <a:xfrm>
                <a:off x="6356578" y="4480151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25</a:t>
                </a:r>
                <a:endParaRPr lang="en-US">
                  <a:solidFill>
                    <a:srgbClr val="4D94D8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DEC00A0-0E8F-86C8-73BF-53A0F5D7DA93}"/>
                  </a:ext>
                </a:extLst>
              </p:cNvPr>
              <p:cNvSpPr txBox="1"/>
              <p:nvPr/>
            </p:nvSpPr>
            <p:spPr>
              <a:xfrm>
                <a:off x="6356577" y="4161062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50</a:t>
                </a:r>
                <a:endParaRPr lang="en-US">
                  <a:solidFill>
                    <a:srgbClr val="4D94D8"/>
                  </a:solidFill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6B742C8-2B94-9297-93E7-A954D2850FA5}"/>
                  </a:ext>
                </a:extLst>
              </p:cNvPr>
              <p:cNvSpPr txBox="1"/>
              <p:nvPr/>
            </p:nvSpPr>
            <p:spPr>
              <a:xfrm>
                <a:off x="6347053" y="3832451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75</a:t>
                </a:r>
                <a:endParaRPr lang="en-US">
                  <a:solidFill>
                    <a:srgbClr val="4D94D8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19E75A8D-7745-5639-0BD0-93ACD118EE55}"/>
                  </a:ext>
                </a:extLst>
              </p:cNvPr>
              <p:cNvSpPr txBox="1"/>
              <p:nvPr/>
            </p:nvSpPr>
            <p:spPr>
              <a:xfrm>
                <a:off x="6289902" y="3499075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100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7D59BDE5-ABB3-F956-7C0D-DC5BEBFA2E0E}"/>
                  </a:ext>
                </a:extLst>
              </p:cNvPr>
              <p:cNvSpPr txBox="1"/>
              <p:nvPr/>
            </p:nvSpPr>
            <p:spPr>
              <a:xfrm>
                <a:off x="6285138" y="3165699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125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178EDB5-5134-7A97-3CA2-A4819451C717}"/>
                  </a:ext>
                </a:extLst>
              </p:cNvPr>
              <p:cNvSpPr txBox="1"/>
              <p:nvPr/>
            </p:nvSpPr>
            <p:spPr>
              <a:xfrm>
                <a:off x="6289901" y="2832324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150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3F4C72EE-2130-D055-86FB-4D034795384D}"/>
                  </a:ext>
                </a:extLst>
              </p:cNvPr>
              <p:cNvSpPr txBox="1"/>
              <p:nvPr/>
            </p:nvSpPr>
            <p:spPr>
              <a:xfrm>
                <a:off x="6289901" y="2503711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175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2F3C223-495F-E031-4D9E-AB6D569F278F}"/>
                  </a:ext>
                </a:extLst>
              </p:cNvPr>
              <p:cNvSpPr txBox="1"/>
              <p:nvPr/>
            </p:nvSpPr>
            <p:spPr>
              <a:xfrm>
                <a:off x="6289901" y="2179861"/>
                <a:ext cx="419099" cy="24622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000">
                    <a:solidFill>
                      <a:srgbClr val="4D94D8"/>
                    </a:solidFill>
                  </a:rPr>
                  <a:t>200</a:t>
                </a: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B4EEF1-A591-5841-E87E-C6F3BFFACD3E}"/>
                </a:ext>
              </a:extLst>
            </p:cNvPr>
            <p:cNvSpPr txBox="1"/>
            <p:nvPr/>
          </p:nvSpPr>
          <p:spPr>
            <a:xfrm>
              <a:off x="1673266" y="4310742"/>
              <a:ext cx="67037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50" b="1">
                  <a:solidFill>
                    <a:srgbClr val="FF0000"/>
                  </a:solidFill>
                </a:rPr>
                <a:t>10.0 ZB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A9439D-1F2E-149F-8A22-54584D8E5B3F}"/>
                </a:ext>
              </a:extLst>
            </p:cNvPr>
            <p:cNvSpPr txBox="1"/>
            <p:nvPr/>
          </p:nvSpPr>
          <p:spPr>
            <a:xfrm>
              <a:off x="3256229" y="4024992"/>
              <a:ext cx="670378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50" b="1">
                  <a:solidFill>
                    <a:srgbClr val="FF0000"/>
                  </a:solidFill>
                </a:rPr>
                <a:t>32.2 ZB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575817F-2ADE-4A52-690A-6CA562EBD20F}"/>
                </a:ext>
              </a:extLst>
            </p:cNvPr>
            <p:cNvSpPr txBox="1"/>
            <p:nvPr/>
          </p:nvSpPr>
          <p:spPr>
            <a:xfrm>
              <a:off x="4884551" y="2981776"/>
              <a:ext cx="810985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50" b="1">
                  <a:solidFill>
                    <a:srgbClr val="FF0000"/>
                  </a:solidFill>
                </a:rPr>
                <a:t>110.3  ZB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6BF7BF4-8340-B7A2-C4ED-6EF2AA680A9D}"/>
                </a:ext>
              </a:extLst>
            </p:cNvPr>
            <p:cNvSpPr txBox="1"/>
            <p:nvPr/>
          </p:nvSpPr>
          <p:spPr>
            <a:xfrm>
              <a:off x="5832514" y="1829704"/>
              <a:ext cx="810985" cy="25391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50" b="1">
                  <a:solidFill>
                    <a:srgbClr val="FF0000"/>
                  </a:solidFill>
                </a:rPr>
                <a:t>201.1  ZB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D5502D3-1D73-0FEE-8CE3-A8EE8C12F47B}"/>
              </a:ext>
            </a:extLst>
          </p:cNvPr>
          <p:cNvSpPr txBox="1"/>
          <p:nvPr/>
        </p:nvSpPr>
        <p:spPr>
          <a:xfrm>
            <a:off x="9834073" y="5858231"/>
            <a:ext cx="240169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Source</a:t>
            </a:r>
            <a:r>
              <a:rPr lang="en-US" sz="1000"/>
              <a:t> </a:t>
            </a:r>
            <a:br>
              <a:rPr lang="en-US" sz="1000"/>
            </a:br>
            <a:r>
              <a:rPr lang="en-US" sz="1000"/>
              <a:t>1. L.E.K. Consulting</a:t>
            </a:r>
          </a:p>
          <a:p>
            <a:r>
              <a:rPr lang="en-US" sz="1000"/>
              <a:t>2. RBC Captial Markets</a:t>
            </a:r>
          </a:p>
        </p:txBody>
      </p:sp>
    </p:spTree>
    <p:extLst>
      <p:ext uri="{BB962C8B-B14F-4D97-AF65-F5344CB8AC3E}">
        <p14:creationId xmlns:p14="http://schemas.microsoft.com/office/powerpoint/2010/main" val="2949988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E7261609739B478B233CE7FBCB181B" ma:contentTypeVersion="15" ma:contentTypeDescription="Create a new document." ma:contentTypeScope="" ma:versionID="e085866d19f8837394ce2f930a556f25">
  <xsd:schema xmlns:xsd="http://www.w3.org/2001/XMLSchema" xmlns:xs="http://www.w3.org/2001/XMLSchema" xmlns:p="http://schemas.microsoft.com/office/2006/metadata/properties" xmlns:ns2="0573678b-67e3-492c-99a7-0dc7d89ef3c3" xmlns:ns3="f9bff520-8ef5-4d94-a38d-f36b64f268c2" targetNamespace="http://schemas.microsoft.com/office/2006/metadata/properties" ma:root="true" ma:fieldsID="114c29423c0492193347716f3c7df454" ns2:_="" ns3:_="">
    <xsd:import namespace="0573678b-67e3-492c-99a7-0dc7d89ef3c3"/>
    <xsd:import namespace="f9bff520-8ef5-4d94-a38d-f36b64f268c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3678b-67e3-492c-99a7-0dc7d89ef3c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8f0e03d-ac7d-4f95-87ce-4b5816cc98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bff520-8ef5-4d94-a38d-f36b64f268c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452ff58-6d87-439d-a246-f27cefa3267e}" ma:internalName="TaxCatchAll" ma:showField="CatchAllData" ma:web="f9bff520-8ef5-4d94-a38d-f36b64f268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bff520-8ef5-4d94-a38d-f36b64f268c2" xsi:nil="true"/>
    <lcf76f155ced4ddcb4097134ff3c332f xmlns="0573678b-67e3-492c-99a7-0dc7d89ef3c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DC856F7-52CB-4305-95AD-52E851669518}">
  <ds:schemaRefs>
    <ds:schemaRef ds:uri="0573678b-67e3-492c-99a7-0dc7d89ef3c3"/>
    <ds:schemaRef ds:uri="f9bff520-8ef5-4d94-a38d-f36b64f268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F8C6293-D43F-4EF2-8254-DB2842F3A9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8154E6-A949-4E5B-A93C-2DDD4070CFE6}">
  <ds:schemaRefs>
    <ds:schemaRef ds:uri="0573678b-67e3-492c-99a7-0dc7d89ef3c3"/>
    <ds:schemaRef ds:uri="f9bff520-8ef5-4d94-a38d-f36b64f268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Beyond the Data Deluge: Practical Solutions for Healthcare IT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in Font “ PT Sans Bold ”</dc:title>
  <dc:creator>Team 10 A</dc:creator>
  <cp:revision>3</cp:revision>
  <dcterms:created xsi:type="dcterms:W3CDTF">2024-06-27T11:14:03Z</dcterms:created>
  <dcterms:modified xsi:type="dcterms:W3CDTF">2025-04-10T06:06:06Z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0x01010097E7261609739B478B233CE7FBCB181B</vt:lpwstr>
  </property>
  <property fmtid="{D5CDD505-2E9C-101B-9397-08002B2CF9AE}" pid="3" name="MediaServiceImageTags">
    <vt:lpwstr/>
  </property>
</Properties>
</file>